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52"/>
  </p:notesMasterIdLst>
  <p:sldIdLst>
    <p:sldId id="297" r:id="rId2"/>
    <p:sldId id="280" r:id="rId3"/>
    <p:sldId id="281" r:id="rId4"/>
    <p:sldId id="282" r:id="rId5"/>
    <p:sldId id="257" r:id="rId6"/>
    <p:sldId id="258" r:id="rId7"/>
    <p:sldId id="261" r:id="rId8"/>
    <p:sldId id="309" r:id="rId9"/>
    <p:sldId id="310" r:id="rId10"/>
    <p:sldId id="311" r:id="rId11"/>
    <p:sldId id="299" r:id="rId12"/>
    <p:sldId id="300" r:id="rId13"/>
    <p:sldId id="301" r:id="rId14"/>
    <p:sldId id="302" r:id="rId15"/>
    <p:sldId id="298" r:id="rId16"/>
    <p:sldId id="308" r:id="rId17"/>
    <p:sldId id="305" r:id="rId18"/>
    <p:sldId id="306" r:id="rId19"/>
    <p:sldId id="260" r:id="rId20"/>
    <p:sldId id="262" r:id="rId21"/>
    <p:sldId id="263" r:id="rId22"/>
    <p:sldId id="264" r:id="rId23"/>
    <p:sldId id="278" r:id="rId24"/>
    <p:sldId id="268" r:id="rId25"/>
    <p:sldId id="269" r:id="rId26"/>
    <p:sldId id="271" r:id="rId27"/>
    <p:sldId id="275" r:id="rId28"/>
    <p:sldId id="272" r:id="rId29"/>
    <p:sldId id="265" r:id="rId30"/>
    <p:sldId id="273" r:id="rId31"/>
    <p:sldId id="277" r:id="rId32"/>
    <p:sldId id="283" r:id="rId33"/>
    <p:sldId id="266" r:id="rId34"/>
    <p:sldId id="303" r:id="rId35"/>
    <p:sldId id="304" r:id="rId36"/>
    <p:sldId id="267" r:id="rId37"/>
    <p:sldId id="307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5" r:id="rId49"/>
    <p:sldId id="296" r:id="rId50"/>
    <p:sldId id="276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F04E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36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-2856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77AB0D-8EA9-41C2-8EEF-3CE9ADE5B05D}" type="datetimeFigureOut">
              <a:rPr lang="zh-TW" altLang="en-US" smtClean="0"/>
              <a:pPr/>
              <a:t>2022/12/23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8B22E1-96AF-441C-AF71-B78B587E8F6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5550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投影片圖像版面配置區 1">
            <a:extLst>
              <a:ext uri="{FF2B5EF4-FFF2-40B4-BE49-F238E27FC236}">
                <a16:creationId xmlns:a16="http://schemas.microsoft.com/office/drawing/2014/main" id="{C7AC6C0C-7A02-4A7A-BC8D-5EB023A8EF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備忘稿版面配置區 2">
            <a:extLst>
              <a:ext uri="{FF2B5EF4-FFF2-40B4-BE49-F238E27FC236}">
                <a16:creationId xmlns:a16="http://schemas.microsoft.com/office/drawing/2014/main" id="{8E263DDA-3D97-4424-917C-B1B4563ED8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7652" name="投影片編號版面配置區 3">
            <a:extLst>
              <a:ext uri="{FF2B5EF4-FFF2-40B4-BE49-F238E27FC236}">
                <a16:creationId xmlns:a16="http://schemas.microsoft.com/office/drawing/2014/main" id="{FE11BD9D-5E64-4EDE-8D32-884F4E505B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32830989-7C55-41E5-BD4C-A2BB1352DD3F}" type="slidenum">
              <a:rPr lang="zh-TW" altLang="en-US" smtClean="0"/>
              <a:pPr>
                <a:spcBef>
                  <a:spcPct val="0"/>
                </a:spcBef>
              </a:pPr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3552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44D7-23E7-4888-9A93-422FDF4277FA}" type="datetimeFigureOut">
              <a:rPr lang="zh-TW" altLang="en-US" smtClean="0"/>
              <a:pPr/>
              <a:t>2022/12/23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7E20-BC80-498B-95DC-51481D292E0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8479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44D7-23E7-4888-9A93-422FDF4277FA}" type="datetimeFigureOut">
              <a:rPr lang="zh-TW" altLang="en-US" smtClean="0"/>
              <a:pPr/>
              <a:t>2022/12/23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7E20-BC80-498B-95DC-51481D292E0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7162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44D7-23E7-4888-9A93-422FDF4277FA}" type="datetimeFigureOut">
              <a:rPr lang="zh-TW" altLang="en-US" smtClean="0"/>
              <a:pPr/>
              <a:t>2022/12/23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7E20-BC80-498B-95DC-51481D292E0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5056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44D7-23E7-4888-9A93-422FDF4277FA}" type="datetimeFigureOut">
              <a:rPr lang="zh-TW" altLang="en-US" smtClean="0"/>
              <a:pPr/>
              <a:t>2022/12/23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7E20-BC80-498B-95DC-51481D292E0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43450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44D7-23E7-4888-9A93-422FDF4277FA}" type="datetimeFigureOut">
              <a:rPr lang="zh-TW" altLang="en-US" smtClean="0"/>
              <a:pPr/>
              <a:t>2022/12/23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7E20-BC80-498B-95DC-51481D292E0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6037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44D7-23E7-4888-9A93-422FDF4277FA}" type="datetimeFigureOut">
              <a:rPr lang="zh-TW" altLang="en-US" smtClean="0"/>
              <a:pPr/>
              <a:t>2022/12/23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7E20-BC80-498B-95DC-51481D292E0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8043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44D7-23E7-4888-9A93-422FDF4277FA}" type="datetimeFigureOut">
              <a:rPr lang="zh-TW" altLang="en-US" smtClean="0"/>
              <a:pPr/>
              <a:t>2022/12/23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7E20-BC80-498B-95DC-51481D292E0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6357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44D7-23E7-4888-9A93-422FDF4277FA}" type="datetimeFigureOut">
              <a:rPr lang="zh-TW" altLang="en-US" smtClean="0"/>
              <a:pPr/>
              <a:t>2022/12/23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7E20-BC80-498B-95DC-51481D292E0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2141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44D7-23E7-4888-9A93-422FDF4277FA}" type="datetimeFigureOut">
              <a:rPr lang="zh-TW" altLang="en-US" smtClean="0"/>
              <a:pPr/>
              <a:t>2022/12/23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7E20-BC80-498B-95DC-51481D292E0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724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44D7-23E7-4888-9A93-422FDF4277FA}" type="datetimeFigureOut">
              <a:rPr lang="zh-TW" altLang="en-US" smtClean="0"/>
              <a:pPr/>
              <a:t>2022/12/23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7E20-BC80-498B-95DC-51481D292E0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8590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44D7-23E7-4888-9A93-422FDF4277FA}" type="datetimeFigureOut">
              <a:rPr lang="zh-TW" altLang="en-US" smtClean="0"/>
              <a:pPr/>
              <a:t>2022/12/23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7E20-BC80-498B-95DC-51481D292E0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7777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44D7-23E7-4888-9A93-422FDF4277FA}" type="datetimeFigureOut">
              <a:rPr lang="zh-TW" altLang="en-US" smtClean="0"/>
              <a:pPr/>
              <a:t>2022/12/23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7E20-BC80-498B-95DC-51481D292E0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8957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44D7-23E7-4888-9A93-422FDF4277FA}" type="datetimeFigureOut">
              <a:rPr lang="zh-TW" altLang="en-US" smtClean="0"/>
              <a:pPr/>
              <a:t>2022/12/23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7E20-BC80-498B-95DC-51481D292E0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6957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44D7-23E7-4888-9A93-422FDF4277FA}" type="datetimeFigureOut">
              <a:rPr lang="zh-TW" altLang="en-US" smtClean="0"/>
              <a:pPr/>
              <a:t>2022/12/23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7E20-BC80-498B-95DC-51481D292E0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4913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44D7-23E7-4888-9A93-422FDF4277FA}" type="datetimeFigureOut">
              <a:rPr lang="zh-TW" altLang="en-US" smtClean="0"/>
              <a:pPr/>
              <a:t>2022/12/23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7E20-BC80-498B-95DC-51481D292E0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4879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44D7-23E7-4888-9A93-422FDF4277FA}" type="datetimeFigureOut">
              <a:rPr lang="zh-TW" altLang="en-US" smtClean="0"/>
              <a:pPr/>
              <a:t>2022/12/23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7E20-BC80-498B-95DC-51481D292E0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3992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44D7-23E7-4888-9A93-422FDF4277FA}" type="datetimeFigureOut">
              <a:rPr lang="zh-TW" altLang="en-US" smtClean="0"/>
              <a:pPr/>
              <a:t>2022/12/23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7E20-BC80-498B-95DC-51481D292E0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3303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C44D7-23E7-4888-9A93-422FDF4277FA}" type="datetimeFigureOut">
              <a:rPr lang="zh-TW" altLang="en-US" smtClean="0"/>
              <a:pPr/>
              <a:t>2022/12/23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37E20-BC80-498B-95DC-51481D292E0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52802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EF2B96F-91A2-42E9-B380-D3E19B48B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598" y="-65442"/>
            <a:ext cx="9770639" cy="1729141"/>
          </a:xfrm>
          <a:ln>
            <a:miter lim="800000"/>
            <a:headEnd/>
            <a:tailEnd/>
          </a:ln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>
              <a:defRPr/>
            </a:pPr>
            <a:r>
              <a:rPr lang="zh-TW" altLang="en-US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中華商業海事職業學校</a:t>
            </a:r>
            <a:br>
              <a:rPr lang="en-US" altLang="zh-TW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</a:br>
            <a:r>
              <a:rPr lang="en-US" altLang="zh-TW" sz="13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            </a:t>
            </a:r>
            <a:r>
              <a:rPr lang="zh-TW" altLang="en-US" sz="13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   </a:t>
            </a:r>
            <a:r>
              <a:rPr lang="en-US" altLang="zh-TW" sz="13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S PGothic" pitchFamily="34" charset="-128"/>
                <a:ea typeface="MS PGothic" pitchFamily="34" charset="-128"/>
              </a:rPr>
              <a:t>Chung Hwa Commercial Maritime Vocational Senior High School</a:t>
            </a:r>
            <a:endParaRPr lang="zh-TW" altLang="en-US" sz="2000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26628" name="文字方塊 6">
            <a:extLst>
              <a:ext uri="{FF2B5EF4-FFF2-40B4-BE49-F238E27FC236}">
                <a16:creationId xmlns:a16="http://schemas.microsoft.com/office/drawing/2014/main" id="{0B96B2D0-2939-44E1-A87F-F13E93427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7848" y="6120539"/>
            <a:ext cx="38904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124" name="文字方塊 4">
            <a:extLst>
              <a:ext uri="{FF2B5EF4-FFF2-40B4-BE49-F238E27FC236}">
                <a16:creationId xmlns:a16="http://schemas.microsoft.com/office/drawing/2014/main" id="{45FDF3EE-AB32-4CB1-BCD5-524F53315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9" y="5589589"/>
            <a:ext cx="53292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8FCA193-2CC5-4C46-9520-681975724C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645" y="1420239"/>
            <a:ext cx="8589592" cy="543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14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5FEA303-AC52-DB48-B548-2153E48C3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id="{BBB0F8A8-0E5A-B942-8420-AEBF1E0A3B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240" y="0"/>
            <a:ext cx="13667541" cy="7152680"/>
          </a:xfrm>
        </p:spPr>
      </p:pic>
    </p:spTree>
    <p:extLst>
      <p:ext uri="{BB962C8B-B14F-4D97-AF65-F5344CB8AC3E}">
        <p14:creationId xmlns:p14="http://schemas.microsoft.com/office/powerpoint/2010/main" val="3457610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5DD281-D7E6-4372-9048-38070A584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495" y="63500"/>
            <a:ext cx="10353761" cy="1326321"/>
          </a:xfrm>
        </p:spPr>
        <p:txBody>
          <a:bodyPr>
            <a:normAutofit/>
          </a:bodyPr>
          <a:lstStyle/>
          <a:p>
            <a:r>
              <a:rPr lang="zh-TW" altLang="en-US" sz="72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國際證照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4F0D2F2-5E4F-4241-937A-B6FBE7C7FA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36" y="1320800"/>
            <a:ext cx="5118122" cy="5232400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884C7B7-D95C-48BE-860D-020137D98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458" y="1365250"/>
            <a:ext cx="682654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482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211DA9-8B03-40BD-8D94-358A809F1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>
            <a:normAutofit/>
          </a:bodyPr>
          <a:lstStyle/>
          <a:p>
            <a:r>
              <a:rPr lang="zh-TW" altLang="en-US" sz="66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特色課程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DADBE46-A41E-4323-A4A5-E7C31FD465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291" y="2247900"/>
            <a:ext cx="3979309" cy="4610100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E170972-1F83-4D4F-829C-719C1590E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7900"/>
            <a:ext cx="4406901" cy="46101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D5E58AC-1AE8-45AD-8CCC-B1EB169D64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1130300"/>
            <a:ext cx="4089400" cy="572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37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B22CF5A-3DEA-4A7B-AF67-6C597ADE6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6110"/>
            <a:ext cx="9794356" cy="1326321"/>
          </a:xfrm>
        </p:spPr>
        <p:txBody>
          <a:bodyPr>
            <a:normAutofit/>
          </a:bodyPr>
          <a:lstStyle/>
          <a:p>
            <a:r>
              <a:rPr lang="zh-TW" altLang="en-US" sz="60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專業課程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ABC64CD-7A9C-4C31-868D-728D9CFCD4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72400" cy="3695700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0566D1A-8B0A-41FB-8CEB-59BA067A5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6000"/>
            <a:ext cx="3067631" cy="3302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2E0725E-3FD8-4A1C-90FE-BE6C139B2C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631" y="3695700"/>
            <a:ext cx="4279900" cy="31623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77638A4-397D-4519-94FB-4BE9BA9FB3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400" y="1054100"/>
            <a:ext cx="4575131" cy="26416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C9ABC9C8-9C0F-4621-92E2-994D7E5AFE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531" y="0"/>
            <a:ext cx="4862037" cy="369570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CC505F62-D772-4432-B10E-3076D843DA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531" y="3429000"/>
            <a:ext cx="487784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93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050D3F-EAFF-4BDA-A5F5-E7EA9224E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995" y="-114300"/>
            <a:ext cx="10353761" cy="1326321"/>
          </a:xfrm>
        </p:spPr>
        <p:txBody>
          <a:bodyPr>
            <a:normAutofit/>
          </a:bodyPr>
          <a:lstStyle/>
          <a:p>
            <a:r>
              <a:rPr lang="zh-TW" altLang="en-US" sz="60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專業設備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B0BDC35-3A20-4DC6-830D-6CF3B7BA62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998" y="0"/>
            <a:ext cx="2772400" cy="3695700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EA22557-199D-480B-B802-64235398C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722"/>
            <a:ext cx="4295463" cy="564597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8F3ED56-28F9-418C-9B1E-CCD968878F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133" y="3429000"/>
            <a:ext cx="4836318" cy="32766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8F562C9-FAF7-4375-BFAE-A47BC70465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868" y="2813049"/>
            <a:ext cx="3859132" cy="360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66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E92797E-7D10-4CE8-81CF-4F6F9C1A5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15754" y="520700"/>
            <a:ext cx="10353761" cy="1326321"/>
          </a:xfrm>
        </p:spPr>
        <p:txBody>
          <a:bodyPr>
            <a:normAutofit/>
          </a:bodyPr>
          <a:lstStyle/>
          <a:p>
            <a:r>
              <a:rPr lang="zh-TW" altLang="en-US" sz="66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本校特色社團介紹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D9F0DC1-A7E4-4DF0-9A3B-DEE886C421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710"/>
            <a:ext cx="6630004" cy="4292600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446ED45-48BD-47BB-8D71-DD0EA64B4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400" y="146050"/>
            <a:ext cx="5308600" cy="65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759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B4DE3D-790B-0747-ABF0-D24A34E68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id="{41940817-2E75-0B43-9CCA-F54F7FCE62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867" y="0"/>
            <a:ext cx="6570133" cy="3695700"/>
          </a:xfrm>
        </p:spPr>
      </p:pic>
      <p:pic>
        <p:nvPicPr>
          <p:cNvPr id="5" name="圖片 5">
            <a:extLst>
              <a:ext uri="{FF2B5EF4-FFF2-40B4-BE49-F238E27FC236}">
                <a16:creationId xmlns:a16="http://schemas.microsoft.com/office/drawing/2014/main" id="{06A56C27-DFFB-4840-B08E-6389A0A71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63" y="45476"/>
            <a:ext cx="5356711" cy="4722152"/>
          </a:xfrm>
          <a:prstGeom prst="rect">
            <a:avLst/>
          </a:prstGeom>
        </p:spPr>
      </p:pic>
      <p:pic>
        <p:nvPicPr>
          <p:cNvPr id="6" name="圖片 6">
            <a:extLst>
              <a:ext uri="{FF2B5EF4-FFF2-40B4-BE49-F238E27FC236}">
                <a16:creationId xmlns:a16="http://schemas.microsoft.com/office/drawing/2014/main" id="{FFE6ECC3-6388-214D-B02A-01A35E3931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13" y="3554575"/>
            <a:ext cx="8128000" cy="3257949"/>
          </a:xfrm>
          <a:prstGeom prst="rect">
            <a:avLst/>
          </a:prstGeom>
        </p:spPr>
      </p:pic>
      <p:pic>
        <p:nvPicPr>
          <p:cNvPr id="7" name="圖片 7">
            <a:extLst>
              <a:ext uri="{FF2B5EF4-FFF2-40B4-BE49-F238E27FC236}">
                <a16:creationId xmlns:a16="http://schemas.microsoft.com/office/drawing/2014/main" id="{9C570E53-9DB9-9049-BEC6-1F89E915CE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491" y="2723555"/>
            <a:ext cx="5221883" cy="388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823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98773D-606D-4E07-8D49-C9613DB5F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935921"/>
          </a:xfrm>
        </p:spPr>
        <p:txBody>
          <a:bodyPr>
            <a:noAutofit/>
          </a:bodyPr>
          <a:lstStyle/>
          <a:p>
            <a:r>
              <a:rPr lang="zh-TW" altLang="en-US" sz="6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放眼全國繁星 唯一百萬年薪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3805269-412F-46C5-B9BE-2A4013EB5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05233"/>
            <a:ext cx="10353762" cy="5033318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rgbClr val="FFFF00"/>
                </a:solidFill>
              </a:rPr>
              <a:t>1</a:t>
            </a:r>
            <a: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國中會考成績達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2A</a:t>
            </a:r>
            <a: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以上入學者，獎學金最高達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480,000</a:t>
            </a:r>
            <a: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元。</a:t>
            </a:r>
          </a:p>
          <a:p>
            <a: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國中會考成績達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5B</a:t>
            </a:r>
            <a: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以上入學者，獎學金最高達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60,000 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元。</a:t>
            </a:r>
          </a:p>
          <a:p>
            <a: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國中會考成績達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4B</a:t>
            </a:r>
            <a: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入學者，獎學金最高達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36,000</a:t>
            </a:r>
            <a: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元。</a:t>
            </a:r>
          </a:p>
          <a:p>
            <a: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國中會考成績達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3B 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入學者，獎學金最高達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24,000</a:t>
            </a:r>
            <a: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元。</a:t>
            </a:r>
            <a:endParaRPr lang="en-US" altLang="zh-TW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兩大企業家簽訂備忘錄創立清寒弱勢扶助獎學金</a:t>
            </a:r>
          </a:p>
          <a:p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一、設立急難救助獎學金</a:t>
            </a:r>
            <a: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50 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萬元，提供在學生因家庭或意外狀況急難救助之用</a:t>
            </a:r>
            <a: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</a:p>
          <a:p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二、清寒入學補助獎學金</a:t>
            </a:r>
            <a: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持低收入證明入學者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，每月補助獎學金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2,000</a:t>
            </a:r>
            <a: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元。</a:t>
            </a:r>
          </a:p>
          <a:p>
            <a: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持中低收入證明入學者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，每月補助獎學金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1,000</a:t>
            </a:r>
            <a: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元。</a:t>
            </a:r>
          </a:p>
          <a:p>
            <a: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特定族群暨弱勢家庭</a:t>
            </a:r>
            <a: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單親家庭</a:t>
            </a:r>
            <a: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入學獎金每月補助獎學金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1,000</a:t>
            </a:r>
            <a: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元。</a:t>
            </a:r>
          </a:p>
        </p:txBody>
      </p:sp>
    </p:spTree>
    <p:extLst>
      <p:ext uri="{BB962C8B-B14F-4D97-AF65-F5344CB8AC3E}">
        <p14:creationId xmlns:p14="http://schemas.microsoft.com/office/powerpoint/2010/main" val="434012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E09A3F-D601-4CF9-AB6E-9245853D1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31806"/>
            <a:ext cx="10353761" cy="1804116"/>
          </a:xfrm>
        </p:spPr>
        <p:txBody>
          <a:bodyPr>
            <a:normAutofit fontScale="90000"/>
          </a:bodyPr>
          <a:lstStyle/>
          <a:p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春保森拉天時鎢鋼集團廖萬隆總裁</a:t>
            </a:r>
            <a:br>
              <a:rPr lang="en-US" altLang="zh-TW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鴻海科技集團郭台銘董事長</a:t>
            </a:r>
            <a:br>
              <a:rPr lang="en-US" altLang="zh-TW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兩大企業家助你就學圓夢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31A81C8-D67B-41CB-9371-3575C790B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861751"/>
            <a:ext cx="10353762" cy="4864443"/>
          </a:xfrm>
        </p:spPr>
        <p:txBody>
          <a:bodyPr>
            <a:normAutofit fontScale="70000" lnSpcReduction="20000"/>
          </a:bodyPr>
          <a:lstStyle/>
          <a:p>
            <a:r>
              <a:rPr lang="zh-TW" altLang="en-US" b="1" i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在學優惠補助</a:t>
            </a:r>
          </a:p>
          <a:p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一、新生入學營養午餐，每人</a:t>
            </a:r>
            <a:r>
              <a:rPr lang="zh-TW" altLang="en-US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第一學年度免費</a:t>
            </a:r>
            <a: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</a:p>
          <a:p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二、新生入學制服，</a:t>
            </a:r>
            <a:r>
              <a:rPr lang="zh-TW" altLang="en-US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每人免費一套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三、新生入學生 </a:t>
            </a:r>
            <a: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年</a:t>
            </a:r>
            <a:r>
              <a:rPr lang="zh-TW" altLang="en-US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住宿全額免費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i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在學獎學金</a:t>
            </a:r>
          </a:p>
          <a:p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一、考取證照獎學金：</a:t>
            </a:r>
          </a:p>
          <a:p>
            <a: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每考取</a:t>
            </a:r>
            <a: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 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張本科相關丙級技術士證照，除補助報名費外，另頒發獎學金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600 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元。</a:t>
            </a:r>
          </a:p>
          <a:p>
            <a: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每考取</a:t>
            </a:r>
            <a: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 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張本科相關乙級技術士證照，除補助報名費外，另頒發獎學金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2,000</a:t>
            </a:r>
            <a: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元。</a:t>
            </a:r>
          </a:p>
          <a:p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二、每學期全勤獎學金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1,000</a:t>
            </a:r>
            <a: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元。</a:t>
            </a:r>
          </a:p>
          <a:p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三、每學期為該科該年級總成績前三名者，第一名獎學金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5,000</a:t>
            </a:r>
            <a: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元；第二名獎學金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3,000</a:t>
            </a:r>
            <a: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元；第三名</a:t>
            </a:r>
          </a:p>
          <a:p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獎學金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1,500</a:t>
            </a:r>
            <a: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元。</a:t>
            </a:r>
          </a:p>
          <a:p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四、參加地區級校外競賽成績達前三名者，第一名獎學金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5,000</a:t>
            </a:r>
            <a: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元；第二名獎學金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3,000</a:t>
            </a:r>
            <a: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元；第三名</a:t>
            </a:r>
          </a:p>
          <a:p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獎學金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1,500 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元。</a:t>
            </a:r>
          </a:p>
          <a:p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五、參加全國級校外競賽成績達前三名或金手獎者，獎學金</a:t>
            </a:r>
            <a:r>
              <a:rPr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10,000</a:t>
            </a:r>
            <a:r>
              <a:rPr lang="en-US" altLang="zh-TW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元。</a:t>
            </a:r>
          </a:p>
        </p:txBody>
      </p:sp>
    </p:spTree>
    <p:extLst>
      <p:ext uri="{BB962C8B-B14F-4D97-AF65-F5344CB8AC3E}">
        <p14:creationId xmlns:p14="http://schemas.microsoft.com/office/powerpoint/2010/main" val="2581489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5045EA-556A-4604-A17F-D8727FD74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交通方式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77CD68F-13D0-43E0-B6CC-D4682F1EB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3"/>
            <a:ext cx="10353762" cy="4264979"/>
          </a:xfrm>
        </p:spPr>
        <p:txBody>
          <a:bodyPr>
            <a:normAutofit fontScale="92500" lnSpcReduction="20000"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基隆地區可至基隆火車站搭乘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(789)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往崁腳線到達中華商海校門口下車或搭乘往金山、淡水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(790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862)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至萬里橋頭站下車步行約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8~10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分鐘至本校。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搭計程車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100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元即可到達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台北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新北地區可至台北車站東三門搭乘國光客運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(1815)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至萬里橋頭下車步行約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8~10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分鐘至本校。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搭計程車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100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元即可到達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可至板橋火車站旁的板橋公車站搭乘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(953)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至萬里橋頭下車步行約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8~10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分鐘至本校。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搭計程車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100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元即可到達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可至台大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台電大樓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(1068)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至萬里橋頭站下車步行約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8~10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分鐘至本校。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搭計程車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100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元即可到達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3026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 1">
            <a:extLst>
              <a:ext uri="{FF2B5EF4-FFF2-40B4-BE49-F238E27FC236}">
                <a16:creationId xmlns:a16="http://schemas.microsoft.com/office/drawing/2014/main" id="{500253F0-04FC-4341-BA4D-160AECF4A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39108"/>
            <a:ext cx="10353761" cy="132632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zh-TW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貨櫃輪</a:t>
            </a:r>
            <a:r>
              <a:rPr lang="en-US" altLang="zh-TW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長榮航運公司</a:t>
            </a:r>
            <a:r>
              <a:rPr lang="en-US" altLang="zh-TW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6" name="Picture 2" descr="長榮總經理謝惠全指出，2.4萬TEU級貨櫃輪長範輪首航滿載，海運市場需求還是很強，且塞港問題難解，在供需失衡下，運價仍有上漲空間。（長榮提供）中央社記者蔡芃敏傳真　110年8月20日">
            <a:extLst>
              <a:ext uri="{FF2B5EF4-FFF2-40B4-BE49-F238E27FC236}">
                <a16:creationId xmlns:a16="http://schemas.microsoft.com/office/drawing/2014/main" id="{7877BEE4-BC0F-44C9-8EF7-C14F33F70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19" y="1331096"/>
            <a:ext cx="9791700" cy="545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31A4132-9C7F-4292-824B-7DB0AB325A3E}"/>
              </a:ext>
            </a:extLst>
          </p:cNvPr>
          <p:cNvSpPr/>
          <p:nvPr/>
        </p:nvSpPr>
        <p:spPr>
          <a:xfrm>
            <a:off x="2790825" y="530723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ctr"/>
            <a:br>
              <a:rPr lang="zh-TW" altLang="en-US" dirty="0">
                <a:solidFill>
                  <a:srgbClr val="FF0000"/>
                </a:solidFill>
                <a:latin typeface="Roboto"/>
              </a:rPr>
            </a:br>
            <a:r>
              <a:rPr lang="zh-TW" altLang="en-US" sz="2400" b="1" i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天下雜誌</a:t>
            </a:r>
          </a:p>
          <a:p>
            <a:r>
              <a:rPr lang="zh-TW" altLang="en-US" sz="2400" b="1" i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直擊史上最大貨櫃輪！長榮反彈力道贏全球來自</a:t>
            </a:r>
            <a:r>
              <a:rPr lang="en-US" altLang="zh-TW" sz="2400" b="1" i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37</a:t>
            </a:r>
            <a:r>
              <a:rPr lang="zh-TW" altLang="en-US" sz="2400" b="1" i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年前張榮發的「瘋決策」｜天下雜誌</a:t>
            </a:r>
            <a:endParaRPr lang="zh-TW" altLang="en-US" sz="2400" b="1" i="1" dirty="0">
              <a:solidFill>
                <a:srgbClr val="FF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A9733E3-F7CE-4BE1-82B1-57CF1E9EFA80}"/>
              </a:ext>
            </a:extLst>
          </p:cNvPr>
          <p:cNvSpPr/>
          <p:nvPr/>
        </p:nvSpPr>
        <p:spPr>
          <a:xfrm>
            <a:off x="1805312" y="1550769"/>
            <a:ext cx="8329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zh-TW" sz="9600" b="1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賀</a:t>
            </a:r>
            <a:r>
              <a:rPr lang="en-US" altLang="zh-TW" sz="4800" b="1" kern="1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!!!</a:t>
            </a:r>
            <a:r>
              <a:rPr lang="zh-TW" altLang="zh-TW" sz="7200" b="1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年終</a:t>
            </a:r>
            <a:r>
              <a:rPr lang="zh-TW" altLang="zh-TW" sz="4000" b="1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創新高</a:t>
            </a:r>
            <a:r>
              <a:rPr lang="en-US" altLang="zh-TW" sz="8000" b="1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40</a:t>
            </a:r>
            <a:r>
              <a:rPr lang="zh-TW" altLang="zh-TW" sz="6000" b="1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個月</a:t>
            </a:r>
          </a:p>
        </p:txBody>
      </p:sp>
    </p:spTree>
    <p:extLst>
      <p:ext uri="{BB962C8B-B14F-4D97-AF65-F5344CB8AC3E}">
        <p14:creationId xmlns:p14="http://schemas.microsoft.com/office/powerpoint/2010/main" val="923864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BF26D3D-6153-40FA-9A64-12C5E85B1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95" y="231914"/>
            <a:ext cx="10353761" cy="1326321"/>
          </a:xfrm>
        </p:spPr>
        <p:txBody>
          <a:bodyPr>
            <a:normAutofit/>
          </a:bodyPr>
          <a:lstStyle/>
          <a:p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入學與聯絡方式</a:t>
            </a:r>
            <a:endParaRPr lang="zh-TW" altLang="en-US" sz="6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062072D-55A2-4F23-9E13-6311BD908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194" y="1422963"/>
            <a:ext cx="10973405" cy="5203123"/>
          </a:xfrm>
        </p:spPr>
        <p:txBody>
          <a:bodyPr>
            <a:normAutofit fontScale="92500" lnSpcReduction="20000"/>
          </a:bodyPr>
          <a:lstStyle/>
          <a:p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入學方式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30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完全免試</a:t>
            </a:r>
            <a:r>
              <a:rPr lang="en-US" altLang="zh-TW" sz="30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0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基隆全區</a:t>
            </a:r>
            <a:r>
              <a:rPr lang="en-US" altLang="zh-TW" sz="30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30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汐止</a:t>
            </a:r>
            <a:r>
              <a:rPr lang="en-US" altLang="zh-TW" sz="30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30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萬里</a:t>
            </a:r>
            <a:r>
              <a:rPr lang="en-US" altLang="zh-TW" sz="30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30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瑞芳</a:t>
            </a:r>
            <a:r>
              <a:rPr lang="en-US" altLang="zh-TW" sz="30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30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雙溪</a:t>
            </a:r>
            <a:r>
              <a:rPr lang="en-US" altLang="zh-TW" sz="30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30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貢寮</a:t>
            </a:r>
            <a:r>
              <a:rPr lang="en-US" altLang="zh-TW" sz="30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30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平溪</a:t>
            </a:r>
            <a:r>
              <a:rPr lang="en-US" altLang="zh-TW" sz="30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0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、優先免試</a:t>
            </a:r>
            <a:r>
              <a:rPr lang="en-US" altLang="zh-TW" sz="30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0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新北市</a:t>
            </a:r>
            <a:r>
              <a:rPr lang="en-US" altLang="zh-TW" sz="30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0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、產業特殊類科</a:t>
            </a:r>
            <a:r>
              <a:rPr lang="en-US" altLang="zh-TW" sz="30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0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可跨區</a:t>
            </a:r>
            <a:r>
              <a:rPr lang="en-US" altLang="zh-TW" sz="30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0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、免試</a:t>
            </a:r>
            <a:r>
              <a:rPr lang="en-US" altLang="zh-TW" sz="30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0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基北區</a:t>
            </a:r>
            <a:r>
              <a:rPr lang="en-US" altLang="zh-TW" sz="30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0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、續招</a:t>
            </a:r>
            <a:r>
              <a:rPr lang="en-US" altLang="zh-TW" sz="30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0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可跨區</a:t>
            </a:r>
            <a:r>
              <a:rPr lang="en-US" altLang="zh-TW" sz="30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保留名額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30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提供個人資料與戶口名簿影本或戶籍謄本影本即可保留名額。</a:t>
            </a:r>
            <a:r>
              <a:rPr lang="en-US" altLang="zh-TW" sz="30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0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繳交畢業證書正本就可完成報名手續</a:t>
            </a:r>
            <a:r>
              <a:rPr lang="en-US" altLang="zh-TW" sz="30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聯絡方式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學務主任  李理</a:t>
            </a:r>
            <a:endParaRPr lang="en-US" altLang="zh-TW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手機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/Line:0921 195 311</a:t>
            </a:r>
          </a:p>
          <a:p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FB: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中華商海 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_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招生看板</a:t>
            </a:r>
            <a:endParaRPr lang="en-US" altLang="zh-TW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電話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地址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:02-24922119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分機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421(20745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新北市萬里區瑪鋉路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號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37202452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478D7A7-050E-470E-A155-2B68F6071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i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航海科專業</a:t>
            </a:r>
            <a:r>
              <a:rPr lang="zh-TW" altLang="en-US" sz="6000" i="1" dirty="0">
                <a:latin typeface="標楷體" panose="03000509000000000000" pitchFamily="65" charset="-120"/>
                <a:ea typeface="標楷體" panose="03000509000000000000" pitchFamily="65" charset="-120"/>
              </a:rPr>
              <a:t>課程</a:t>
            </a:r>
            <a:endParaRPr lang="zh-TW" altLang="en-US" sz="6000" i="1" dirty="0"/>
          </a:p>
        </p:txBody>
      </p:sp>
      <p:sp>
        <p:nvSpPr>
          <p:cNvPr id="17" name="文字版面配置區 16">
            <a:extLst>
              <a:ext uri="{FF2B5EF4-FFF2-40B4-BE49-F238E27FC236}">
                <a16:creationId xmlns:a16="http://schemas.microsoft.com/office/drawing/2014/main" id="{EDDF73A3-A9C4-4EC1-AAEA-FE42F054D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3969" y="2088319"/>
            <a:ext cx="3298956" cy="823305"/>
          </a:xfrm>
        </p:spPr>
        <p:txBody>
          <a:bodyPr/>
          <a:lstStyle/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一年級</a:t>
            </a:r>
          </a:p>
        </p:txBody>
      </p:sp>
      <p:sp>
        <p:nvSpPr>
          <p:cNvPr id="20" name="文字版面配置區 19">
            <a:extLst>
              <a:ext uri="{FF2B5EF4-FFF2-40B4-BE49-F238E27FC236}">
                <a16:creationId xmlns:a16="http://schemas.microsoft.com/office/drawing/2014/main" id="{ED42FA33-ED8F-48A8-8AB1-D4993B1D8119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371061" y="2911624"/>
            <a:ext cx="3841689" cy="3336776"/>
          </a:xfrm>
        </p:spPr>
        <p:txBody>
          <a:bodyPr>
            <a:normAutofit/>
          </a:bodyPr>
          <a:lstStyle/>
          <a:p>
            <a:pPr algn="l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航海學、海圖製作、海上法規、船藝學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證照考試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實習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algn="l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保全意識和保全職責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高雄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澎湖馬公實習</a:t>
            </a:r>
            <a:r>
              <a:rPr lang="zh-TW" altLang="en-US" sz="2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七天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台華輪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文字版面配置區 17">
            <a:extLst>
              <a:ext uri="{FF2B5EF4-FFF2-40B4-BE49-F238E27FC236}">
                <a16:creationId xmlns:a16="http://schemas.microsoft.com/office/drawing/2014/main" id="{05A691AC-230A-4172-BDC5-CF8B5545D5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41349" y="1969395"/>
            <a:ext cx="3298558" cy="823304"/>
          </a:xfrm>
        </p:spPr>
        <p:txBody>
          <a:bodyPr/>
          <a:lstStyle/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二年級</a:t>
            </a:r>
          </a:p>
        </p:txBody>
      </p:sp>
      <p:sp>
        <p:nvSpPr>
          <p:cNvPr id="21" name="文字版面配置區 20">
            <a:extLst>
              <a:ext uri="{FF2B5EF4-FFF2-40B4-BE49-F238E27FC236}">
                <a16:creationId xmlns:a16="http://schemas.microsoft.com/office/drawing/2014/main" id="{6EE52FB6-234D-4107-9F37-3F11A20F0F86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440086" y="2826931"/>
            <a:ext cx="3299821" cy="4031069"/>
          </a:xfrm>
        </p:spPr>
        <p:txBody>
          <a:bodyPr>
            <a:noAutofit/>
          </a:bodyPr>
          <a:lstStyle/>
          <a:p>
            <a:pPr algn="l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航海學、國際避碰規則、駕駛台資源管理、航海儀器、航海繩結、輪機概論、船舶通訊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證照考試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實習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algn="l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基本安全訓練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日本鹿兒島實習</a:t>
            </a:r>
            <a:r>
              <a:rPr lang="zh-TW" altLang="en-US" sz="2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十二天</a:t>
            </a:r>
            <a:endParaRPr lang="en-US" altLang="zh-TW" sz="24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育英二號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文字版面配置區 18">
            <a:extLst>
              <a:ext uri="{FF2B5EF4-FFF2-40B4-BE49-F238E27FC236}">
                <a16:creationId xmlns:a16="http://schemas.microsoft.com/office/drawing/2014/main" id="{7E9F30D2-4196-4CA5-BECE-03FD91E9B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三年級</a:t>
            </a:r>
          </a:p>
        </p:txBody>
      </p:sp>
      <p:sp>
        <p:nvSpPr>
          <p:cNvPr id="22" name="文字版面配置區 21">
            <a:extLst>
              <a:ext uri="{FF2B5EF4-FFF2-40B4-BE49-F238E27FC236}">
                <a16:creationId xmlns:a16="http://schemas.microsoft.com/office/drawing/2014/main" id="{4E8EF98D-2508-41EA-8B02-F6B63D8F4AE5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725324" cy="3861684"/>
          </a:xfrm>
        </p:spPr>
        <p:txBody>
          <a:bodyPr>
            <a:normAutofit fontScale="92500"/>
          </a:bodyPr>
          <a:lstStyle/>
          <a:p>
            <a:pPr algn="l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航海學、海圖製作、船舶管理、貨物作業、航海英文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證照考試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實習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algn="l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助理</a:t>
            </a:r>
            <a:r>
              <a:rPr lang="zh-TW" altLang="en-US" sz="2400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航行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當值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救生艇筏及救難艇筏操縱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高雄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澎湖馬公實習</a:t>
            </a:r>
            <a:r>
              <a:rPr lang="zh-TW" altLang="en-US" sz="2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三天</a:t>
            </a:r>
            <a:endParaRPr lang="en-US" altLang="zh-TW" sz="24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台華輪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88996060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CAAD27FA-A618-4C6B-96AE-DAAA00738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617" y="511627"/>
            <a:ext cx="10353762" cy="1325563"/>
          </a:xfrm>
        </p:spPr>
        <p:txBody>
          <a:bodyPr>
            <a:normAutofit/>
          </a:bodyPr>
          <a:lstStyle/>
          <a:p>
            <a:r>
              <a:rPr lang="zh-TW" altLang="en-US" sz="6000" i="1" u="sng" dirty="0">
                <a:latin typeface="Aldhabi" panose="020B0604020202020204" pitchFamily="2" charset="-78"/>
                <a:ea typeface="標楷體" panose="03000509000000000000" pitchFamily="65" charset="-120"/>
                <a:cs typeface="Aldhabi" panose="020B0604020202020204" pitchFamily="2" charset="-78"/>
              </a:rPr>
              <a:t>輪機科專業</a:t>
            </a:r>
            <a:r>
              <a:rPr lang="zh-TW" altLang="en-US" sz="6000" i="1" dirty="0">
                <a:latin typeface="Aldhabi" panose="020B0604020202020204" pitchFamily="2" charset="-78"/>
                <a:ea typeface="標楷體" panose="03000509000000000000" pitchFamily="65" charset="-120"/>
                <a:cs typeface="Aldhabi" panose="020B0604020202020204" pitchFamily="2" charset="-78"/>
              </a:rPr>
              <a:t>課程</a:t>
            </a:r>
            <a:endParaRPr lang="zh-TW" altLang="en-US" sz="6000" i="1" dirty="0">
              <a:latin typeface="Aldhabi" panose="020B0604020202020204" pitchFamily="2" charset="-78"/>
              <a:cs typeface="Aldhabi" panose="020B0604020202020204" pitchFamily="2" charset="-78"/>
            </a:endParaRP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2E86168-5FD7-4DEB-81F1-A441DF8881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一年級</a:t>
            </a:r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8792E678-D022-4014-84F6-1075CAF78B92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715617" y="2911624"/>
            <a:ext cx="3497133" cy="3608446"/>
          </a:xfrm>
        </p:spPr>
        <p:txBody>
          <a:bodyPr>
            <a:normAutofit/>
          </a:bodyPr>
          <a:lstStyle/>
          <a:p>
            <a:pPr algn="l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電工、鉗工、電焊、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俥床、機械製圖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證照考試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實習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algn="l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保全意識和保全職責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高雄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澎湖馬公實習</a:t>
            </a:r>
            <a:r>
              <a:rPr lang="zh-TW" altLang="en-US" sz="2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七天</a:t>
            </a:r>
            <a:endParaRPr lang="en-US" altLang="zh-TW" sz="24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台華輪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41E69C41-7479-409D-864C-516F974E5F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二年級</a:t>
            </a:r>
          </a:p>
        </p:txBody>
      </p:sp>
      <p:sp>
        <p:nvSpPr>
          <p:cNvPr id="9" name="文字版面配置區 8">
            <a:extLst>
              <a:ext uri="{FF2B5EF4-FFF2-40B4-BE49-F238E27FC236}">
                <a16:creationId xmlns:a16="http://schemas.microsoft.com/office/drawing/2014/main" id="{2E8C9FAA-23BA-4DB0-8E78-92E0ED0F1AFE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3608446"/>
          </a:xfrm>
        </p:spPr>
        <p:txBody>
          <a:bodyPr>
            <a:normAutofit lnSpcReduction="10000"/>
          </a:bodyPr>
          <a:lstStyle/>
          <a:p>
            <a:pPr algn="l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電工、鉗工、電焊、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俥床、鍋爐、船藝學、航海概論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證照考試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實習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algn="l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基本安全訓練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日本鹿兒島實習</a:t>
            </a:r>
            <a:r>
              <a:rPr lang="zh-TW" altLang="en-US" sz="2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十二天</a:t>
            </a:r>
            <a:endParaRPr lang="en-US" altLang="zh-TW" sz="24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育英二號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A339092F-B920-4B53-8F14-79039E1121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三年級</a:t>
            </a:r>
          </a:p>
        </p:txBody>
      </p:sp>
      <p:sp>
        <p:nvSpPr>
          <p:cNvPr id="10" name="文字版面配置區 9">
            <a:extLst>
              <a:ext uri="{FF2B5EF4-FFF2-40B4-BE49-F238E27FC236}">
                <a16:creationId xmlns:a16="http://schemas.microsoft.com/office/drawing/2014/main" id="{5BE3BE68-CA42-4A91-B172-4C069C1EECA9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765080" cy="3946376"/>
          </a:xfrm>
        </p:spPr>
        <p:txBody>
          <a:bodyPr>
            <a:normAutofit fontScale="92500"/>
          </a:bodyPr>
          <a:lstStyle/>
          <a:p>
            <a:pPr algn="l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電工、鉗工、電焊、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俥床、自動控制、工業配電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證照考試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實習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algn="l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助理</a:t>
            </a:r>
            <a:r>
              <a:rPr lang="zh-TW" altLang="en-US" sz="2400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輪機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當值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救生艇筏及救難艇筏操縱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高雄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澎湖馬公實習</a:t>
            </a:r>
            <a:r>
              <a:rPr lang="zh-TW" altLang="en-US" sz="2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三天</a:t>
            </a:r>
            <a:endParaRPr lang="en-US" altLang="zh-TW" sz="24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台華輪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56762215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4733632-4FA7-4FCE-BEAA-5E6166AD8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299584"/>
            <a:ext cx="10353761" cy="1326321"/>
          </a:xfrm>
        </p:spPr>
        <p:txBody>
          <a:bodyPr>
            <a:normAutofit/>
          </a:bodyPr>
          <a:lstStyle/>
          <a:p>
            <a:r>
              <a:rPr lang="zh-TW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台華輪（澎湖教學海上實習）</a:t>
            </a:r>
            <a:endParaRPr lang="zh-TW" altLang="en-US" sz="6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7D8A2C4-3041-46FB-9C5B-142D7EE8CF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 descr="IMG_台華輪.JPG">
            <a:extLst>
              <a:ext uri="{FF2B5EF4-FFF2-40B4-BE49-F238E27FC236}">
                <a16:creationId xmlns:a16="http://schemas.microsoft.com/office/drawing/2014/main" id="{4B0A302E-73DD-4FF8-AF4B-82AB91D5D1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487" y="1782625"/>
            <a:ext cx="8351837" cy="496887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678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81F2C45-9BA7-4795-96D5-F262E3AFC4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3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2ECAC34-F1B9-4137-93E2-3B0F0A559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26100" cy="38862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533E3ED-EED1-4560-9E19-468E7452B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100" y="0"/>
            <a:ext cx="6426200" cy="35814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D51FCCB-7603-4206-BB6A-C679D7CEB7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5093273" cy="34290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E243B96-BA53-4641-95B3-097146425D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24200"/>
            <a:ext cx="452755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76908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E6DB52C-F1B3-4AF1-B756-C08D040077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856"/>
            <a:ext cx="5255142" cy="700685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3D35BA7-3E18-4259-8519-4E54156360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17" y="0"/>
            <a:ext cx="5380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1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E34679A-55CC-4C95-8B78-B6E6A826F5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51513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76CBB5E-D51F-4979-9B03-7D845338FB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245FD48-7046-45F2-814F-B071949C23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869" y="0"/>
            <a:ext cx="4054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4E76C91E-B3E3-4D90-AC78-D7C0C2EFA7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0"/>
            <a:ext cx="4495800" cy="68580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11D79AF-BB5D-44CE-B5BD-0E1854FD7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96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3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953F29-12BD-454D-B493-C2CEEDED9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基本安全訓練</a:t>
            </a:r>
            <a:r>
              <a:rPr lang="en-US" altLang="zh-TW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四小證</a:t>
            </a:r>
            <a:r>
              <a:rPr lang="en-US" altLang="zh-TW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CD71AD7-8109-4CD9-9604-36FD47C99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8108" y="2268342"/>
            <a:ext cx="10353762" cy="3695136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人員安全及社會責任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防火與基礎滅火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基礎急救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海上人員求生</a:t>
            </a:r>
          </a:p>
        </p:txBody>
      </p:sp>
    </p:spTree>
    <p:extLst>
      <p:ext uri="{BB962C8B-B14F-4D97-AF65-F5344CB8AC3E}">
        <p14:creationId xmlns:p14="http://schemas.microsoft.com/office/powerpoint/2010/main" val="148972369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>
            <a:extLst>
              <a:ext uri="{FF2B5EF4-FFF2-40B4-BE49-F238E27FC236}">
                <a16:creationId xmlns:a16="http://schemas.microsoft.com/office/drawing/2014/main" id="{82BEC321-0E5F-489E-B569-0156CDF81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246" y="277466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zh-TW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貨櫃輪</a:t>
            </a:r>
            <a:r>
              <a:rPr lang="en-US" altLang="zh-TW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陽明海運公司</a:t>
            </a:r>
            <a:r>
              <a:rPr lang="en-US" altLang="zh-TW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0723" name="Picture 2" descr="C:\Users\user\Desktop\IMG_2736.JPG">
            <a:extLst>
              <a:ext uri="{FF2B5EF4-FFF2-40B4-BE49-F238E27FC236}">
                <a16:creationId xmlns:a16="http://schemas.microsoft.com/office/drawing/2014/main" id="{C84F0357-A4CC-4E20-BACA-F7472091D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221" y="1467197"/>
            <a:ext cx="7921625" cy="511333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1662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A1568CA-8149-491D-AF6E-D16AD8BA80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" y="-1"/>
            <a:ext cx="6093619" cy="331304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0631ED5-7808-44E3-A0DA-31A3FF1991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33" y="3313042"/>
            <a:ext cx="6093619" cy="3544957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084F14D2-8EE9-43E6-863D-511AAE398F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800" y="-1"/>
            <a:ext cx="51538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31739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4085F9D-579B-48FC-8070-E59AD27EF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548" y="113171"/>
            <a:ext cx="10353761" cy="1326321"/>
          </a:xfrm>
        </p:spPr>
        <p:txBody>
          <a:bodyPr>
            <a:normAutofit/>
          </a:bodyPr>
          <a:lstStyle/>
          <a:p>
            <a:r>
              <a:rPr lang="en-US" altLang="zh-TW" sz="4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STCW</a:t>
            </a:r>
            <a:r>
              <a:rPr lang="zh-TW" altLang="en-US" sz="4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國際職業證照認證與專業訓練</a:t>
            </a:r>
            <a:endParaRPr lang="zh-TW" altLang="en-US" sz="4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DCA1BD8-17B0-4B85-A178-121FA25EB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Picture 2" descr="C:\Documents and Settings\user.PC\桌面\2015四小證STCW\10988945_350195525184558_7483167107160096562_n.JPG">
            <a:extLst>
              <a:ext uri="{FF2B5EF4-FFF2-40B4-BE49-F238E27FC236}">
                <a16:creationId xmlns:a16="http://schemas.microsoft.com/office/drawing/2014/main" id="{11F85155-7640-4CE1-B2F9-A9D3280AE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9" y="1135281"/>
            <a:ext cx="3439235" cy="2580924"/>
          </a:xfrm>
          <a:prstGeom prst="rect">
            <a:avLst/>
          </a:prstGeom>
          <a:noFill/>
          <a:ln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Documents and Settings\user.PC\桌面\2015四小證STCW\11042959_853252898082007_4475408993607695105_n.JPG">
            <a:extLst>
              <a:ext uri="{FF2B5EF4-FFF2-40B4-BE49-F238E27FC236}">
                <a16:creationId xmlns:a16="http://schemas.microsoft.com/office/drawing/2014/main" id="{C70FB007-A4DF-4D93-813D-A46031552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490" y="1181211"/>
            <a:ext cx="3994981" cy="299682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Documents and Settings\user.PC\桌面\2015四小證STCW\10423743_853252808082016_5887482901439984487_n.JPG">
            <a:extLst>
              <a:ext uri="{FF2B5EF4-FFF2-40B4-BE49-F238E27FC236}">
                <a16:creationId xmlns:a16="http://schemas.microsoft.com/office/drawing/2014/main" id="{E8B62B17-3D80-4840-9AA4-E0CE19F57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86" y="1181211"/>
            <a:ext cx="3173907" cy="238089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Documents and Settings\user.PC\桌面\2015四小證STCW\11052015_853252864748677_5170698589198352595_n.JPG">
            <a:extLst>
              <a:ext uri="{FF2B5EF4-FFF2-40B4-BE49-F238E27FC236}">
                <a16:creationId xmlns:a16="http://schemas.microsoft.com/office/drawing/2014/main" id="{066DB8C9-4C05-4E0E-B2D9-046ED618B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2" y="3762135"/>
            <a:ext cx="2303463" cy="307181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Documents and Settings\user.PC\桌面\2015四小證STCW\10012620_738963209547203_6438619859120016380_n.JPG">
            <a:extLst>
              <a:ext uri="{FF2B5EF4-FFF2-40B4-BE49-F238E27FC236}">
                <a16:creationId xmlns:a16="http://schemas.microsoft.com/office/drawing/2014/main" id="{9F47EFAA-D7A2-4BB2-83D9-65F504D40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164" y="4298505"/>
            <a:ext cx="4551022" cy="255949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Documents and Settings\user.PC\桌面\2015四小證STCW\10460106_738963192880538_8043201385119946611_n (1).JPG">
            <a:extLst>
              <a:ext uri="{FF2B5EF4-FFF2-40B4-BE49-F238E27FC236}">
                <a16:creationId xmlns:a16="http://schemas.microsoft.com/office/drawing/2014/main" id="{E83DABA1-317D-47E7-B65C-99E845A40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3600" y="3586163"/>
            <a:ext cx="1800225" cy="327183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6445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直線接點 68">
            <a:extLst>
              <a:ext uri="{FF2B5EF4-FFF2-40B4-BE49-F238E27FC236}">
                <a16:creationId xmlns:a16="http://schemas.microsoft.com/office/drawing/2014/main" id="{096A0397-65A8-4EDF-B60B-8B263B80D490}"/>
              </a:ext>
            </a:extLst>
          </p:cNvPr>
          <p:cNvCxnSpPr>
            <a:cxnSpLocks/>
          </p:cNvCxnSpPr>
          <p:nvPr/>
        </p:nvCxnSpPr>
        <p:spPr>
          <a:xfrm>
            <a:off x="1578289" y="3970302"/>
            <a:ext cx="1566862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接點 69">
            <a:extLst>
              <a:ext uri="{FF2B5EF4-FFF2-40B4-BE49-F238E27FC236}">
                <a16:creationId xmlns:a16="http://schemas.microsoft.com/office/drawing/2014/main" id="{6D37C6DA-9E9F-4155-A1B4-98B3C4EB3742}"/>
              </a:ext>
            </a:extLst>
          </p:cNvPr>
          <p:cNvCxnSpPr>
            <a:cxnSpLocks/>
          </p:cNvCxnSpPr>
          <p:nvPr/>
        </p:nvCxnSpPr>
        <p:spPr>
          <a:xfrm>
            <a:off x="3853967" y="4017715"/>
            <a:ext cx="770975" cy="758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接點 70">
            <a:extLst>
              <a:ext uri="{FF2B5EF4-FFF2-40B4-BE49-F238E27FC236}">
                <a16:creationId xmlns:a16="http://schemas.microsoft.com/office/drawing/2014/main" id="{68AFDCC3-3714-4A01-B91D-9EE78DFF3267}"/>
              </a:ext>
            </a:extLst>
          </p:cNvPr>
          <p:cNvCxnSpPr>
            <a:cxnSpLocks/>
          </p:cNvCxnSpPr>
          <p:nvPr/>
        </p:nvCxnSpPr>
        <p:spPr>
          <a:xfrm>
            <a:off x="3499200" y="2472429"/>
            <a:ext cx="5392942" cy="51407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61" name="Rectangle 56">
            <a:extLst>
              <a:ext uri="{FF2B5EF4-FFF2-40B4-BE49-F238E27FC236}">
                <a16:creationId xmlns:a16="http://schemas.microsoft.com/office/drawing/2014/main" id="{43CF8C38-F600-45AE-B1CC-57B08004D1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265" y="689645"/>
            <a:ext cx="26812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BULK CARRIER</a:t>
            </a:r>
          </a:p>
        </p:txBody>
      </p:sp>
      <p:sp>
        <p:nvSpPr>
          <p:cNvPr id="45062" name="標題 1">
            <a:extLst>
              <a:ext uri="{FF2B5EF4-FFF2-40B4-BE49-F238E27FC236}">
                <a16:creationId xmlns:a16="http://schemas.microsoft.com/office/drawing/2014/main" id="{F86F6E63-81F1-4375-AA45-CA1E967C8A41}"/>
              </a:ext>
            </a:extLst>
          </p:cNvPr>
          <p:cNvSpPr txBox="1">
            <a:spLocks/>
          </p:cNvSpPr>
          <p:nvPr/>
        </p:nvSpPr>
        <p:spPr bwMode="auto">
          <a:xfrm>
            <a:off x="558646" y="62749"/>
            <a:ext cx="541178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船舶人員配備組織圖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E78735C-430C-47B2-A3F1-50BB8ACD61EE}"/>
              </a:ext>
            </a:extLst>
          </p:cNvPr>
          <p:cNvSpPr/>
          <p:nvPr/>
        </p:nvSpPr>
        <p:spPr>
          <a:xfrm>
            <a:off x="5653848" y="366715"/>
            <a:ext cx="1057275" cy="627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船長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8F62551-2686-454D-ADCB-2B4D70CFA85B}"/>
              </a:ext>
            </a:extLst>
          </p:cNvPr>
          <p:cNvSpPr/>
          <p:nvPr/>
        </p:nvSpPr>
        <p:spPr>
          <a:xfrm>
            <a:off x="3145151" y="2825639"/>
            <a:ext cx="784225" cy="554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大副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D6E64F6-0D11-4474-A396-0B72084FE947}"/>
              </a:ext>
            </a:extLst>
          </p:cNvPr>
          <p:cNvSpPr/>
          <p:nvPr/>
        </p:nvSpPr>
        <p:spPr>
          <a:xfrm>
            <a:off x="5657573" y="1501484"/>
            <a:ext cx="1179513" cy="55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輪機長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44BA0C3-2F20-4597-B94D-8CA2399D8A55}"/>
              </a:ext>
            </a:extLst>
          </p:cNvPr>
          <p:cNvSpPr/>
          <p:nvPr/>
        </p:nvSpPr>
        <p:spPr>
          <a:xfrm>
            <a:off x="8228413" y="2825639"/>
            <a:ext cx="1033462" cy="554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大管輪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A994F74-634C-4127-8CAE-83AB1F79F5DF}"/>
              </a:ext>
            </a:extLst>
          </p:cNvPr>
          <p:cNvSpPr/>
          <p:nvPr/>
        </p:nvSpPr>
        <p:spPr>
          <a:xfrm>
            <a:off x="3069742" y="3741454"/>
            <a:ext cx="784225" cy="554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二副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CAE041A-B612-4EC2-AB9F-74C4F3920C8C}"/>
              </a:ext>
            </a:extLst>
          </p:cNvPr>
          <p:cNvSpPr/>
          <p:nvPr/>
        </p:nvSpPr>
        <p:spPr>
          <a:xfrm>
            <a:off x="795651" y="3765246"/>
            <a:ext cx="782638" cy="5603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三副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4DED2A0-EB6C-492F-9142-77E1411CE9C5}"/>
              </a:ext>
            </a:extLst>
          </p:cNvPr>
          <p:cNvSpPr/>
          <p:nvPr/>
        </p:nvSpPr>
        <p:spPr>
          <a:xfrm>
            <a:off x="361504" y="4669521"/>
            <a:ext cx="1520825" cy="554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航海實習生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F5738B6-5EB8-4E4C-9D8B-4D60DBD5FED4}"/>
              </a:ext>
            </a:extLst>
          </p:cNvPr>
          <p:cNvSpPr/>
          <p:nvPr/>
        </p:nvSpPr>
        <p:spPr>
          <a:xfrm>
            <a:off x="2932459" y="4524340"/>
            <a:ext cx="1035050" cy="554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水手長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4A95F16-6978-44A3-AFCA-7B3E8E0851C0}"/>
              </a:ext>
            </a:extLst>
          </p:cNvPr>
          <p:cNvSpPr/>
          <p:nvPr/>
        </p:nvSpPr>
        <p:spPr>
          <a:xfrm>
            <a:off x="2871344" y="5324697"/>
            <a:ext cx="1255712" cy="55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幹練水手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D6B77B9-5979-4FA0-BE95-5D1264920DBE}"/>
              </a:ext>
            </a:extLst>
          </p:cNvPr>
          <p:cNvSpPr/>
          <p:nvPr/>
        </p:nvSpPr>
        <p:spPr>
          <a:xfrm>
            <a:off x="3145151" y="6165741"/>
            <a:ext cx="782638" cy="554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水手</a:t>
            </a:r>
          </a:p>
        </p:txBody>
      </p:sp>
      <p:grpSp>
        <p:nvGrpSpPr>
          <p:cNvPr id="45074" name="群組 33">
            <a:extLst>
              <a:ext uri="{FF2B5EF4-FFF2-40B4-BE49-F238E27FC236}">
                <a16:creationId xmlns:a16="http://schemas.microsoft.com/office/drawing/2014/main" id="{A7481F3B-3C71-4A86-89FF-4566F93B9D50}"/>
              </a:ext>
            </a:extLst>
          </p:cNvPr>
          <p:cNvGrpSpPr>
            <a:grpSpLocks/>
          </p:cNvGrpSpPr>
          <p:nvPr/>
        </p:nvGrpSpPr>
        <p:grpSpPr bwMode="auto">
          <a:xfrm>
            <a:off x="6068514" y="4198867"/>
            <a:ext cx="4332080" cy="441322"/>
            <a:chOff x="4791294" y="4709942"/>
            <a:chExt cx="4196991" cy="597293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B40979C4-E2D2-414C-8F8B-A1D395BEB528}"/>
                </a:ext>
              </a:extLst>
            </p:cNvPr>
            <p:cNvSpPr/>
            <p:nvPr/>
          </p:nvSpPr>
          <p:spPr>
            <a:xfrm>
              <a:off x="4791294" y="4752908"/>
              <a:ext cx="1035072" cy="55432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20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三管輪</a:t>
              </a: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FAFAD0B2-B4F4-4DC4-AE26-B548CF95FEAD}"/>
                </a:ext>
              </a:extLst>
            </p:cNvPr>
            <p:cNvSpPr/>
            <p:nvPr/>
          </p:nvSpPr>
          <p:spPr>
            <a:xfrm>
              <a:off x="5973812" y="4709942"/>
              <a:ext cx="1036609" cy="5478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20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二管輪</a:t>
              </a: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90625958-8A82-41DC-B63F-A7A1F84BF902}"/>
                </a:ext>
              </a:extLst>
            </p:cNvPr>
            <p:cNvSpPr/>
            <p:nvPr/>
          </p:nvSpPr>
          <p:spPr>
            <a:xfrm>
              <a:off x="7088860" y="4709942"/>
              <a:ext cx="1038147" cy="5478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20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機匠長</a:t>
              </a: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F1FFA9E7-6743-4C35-A55D-C378BE5EC5D8}"/>
                </a:ext>
              </a:extLst>
            </p:cNvPr>
            <p:cNvSpPr/>
            <p:nvPr/>
          </p:nvSpPr>
          <p:spPr>
            <a:xfrm>
              <a:off x="8205445" y="4709942"/>
              <a:ext cx="782840" cy="5478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20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機匠</a:t>
              </a:r>
            </a:p>
          </p:txBody>
        </p:sp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D6570EBC-9934-49E2-AA59-550481403D6D}"/>
              </a:ext>
            </a:extLst>
          </p:cNvPr>
          <p:cNvSpPr/>
          <p:nvPr/>
        </p:nvSpPr>
        <p:spPr>
          <a:xfrm>
            <a:off x="5774067" y="4846569"/>
            <a:ext cx="1519238" cy="55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輪機實習生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495FA495-C7DA-4602-BE0C-E713E316F9AD}"/>
              </a:ext>
            </a:extLst>
          </p:cNvPr>
          <p:cNvSpPr/>
          <p:nvPr/>
        </p:nvSpPr>
        <p:spPr>
          <a:xfrm>
            <a:off x="4603252" y="3691695"/>
            <a:ext cx="771525" cy="5572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大廚</a:t>
            </a:r>
          </a:p>
        </p:txBody>
      </p: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860B64DB-C1E5-4E6F-9252-BBD9C440ED80}"/>
              </a:ext>
            </a:extLst>
          </p:cNvPr>
          <p:cNvCxnSpPr>
            <a:cxnSpLocks/>
          </p:cNvCxnSpPr>
          <p:nvPr/>
        </p:nvCxnSpPr>
        <p:spPr>
          <a:xfrm>
            <a:off x="8892142" y="2504786"/>
            <a:ext cx="0" cy="32482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A0E0D597-CE53-4670-AA1C-2CDD6D46E70C}"/>
              </a:ext>
            </a:extLst>
          </p:cNvPr>
          <p:cNvCxnSpPr>
            <a:cxnSpLocks/>
          </p:cNvCxnSpPr>
          <p:nvPr/>
        </p:nvCxnSpPr>
        <p:spPr>
          <a:xfrm>
            <a:off x="3509138" y="5880322"/>
            <a:ext cx="0" cy="23336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接點 42">
            <a:extLst>
              <a:ext uri="{FF2B5EF4-FFF2-40B4-BE49-F238E27FC236}">
                <a16:creationId xmlns:a16="http://schemas.microsoft.com/office/drawing/2014/main" id="{E18BE82B-2EF2-4F34-9E6B-83476466B7D0}"/>
              </a:ext>
            </a:extLst>
          </p:cNvPr>
          <p:cNvCxnSpPr>
            <a:cxnSpLocks/>
          </p:cNvCxnSpPr>
          <p:nvPr/>
        </p:nvCxnSpPr>
        <p:spPr>
          <a:xfrm>
            <a:off x="1134133" y="4325633"/>
            <a:ext cx="0" cy="32057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2867B54E-456E-485B-9BED-743A4A772DEA}"/>
              </a:ext>
            </a:extLst>
          </p:cNvPr>
          <p:cNvCxnSpPr>
            <a:cxnSpLocks/>
          </p:cNvCxnSpPr>
          <p:nvPr/>
        </p:nvCxnSpPr>
        <p:spPr>
          <a:xfrm>
            <a:off x="6592680" y="4603681"/>
            <a:ext cx="0" cy="233362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8AEF9FEA-F235-47CF-9796-9FC71ABEE594}"/>
              </a:ext>
            </a:extLst>
          </p:cNvPr>
          <p:cNvCxnSpPr>
            <a:cxnSpLocks/>
          </p:cNvCxnSpPr>
          <p:nvPr/>
        </p:nvCxnSpPr>
        <p:spPr>
          <a:xfrm>
            <a:off x="3499200" y="5079480"/>
            <a:ext cx="0" cy="23336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接點 46">
            <a:extLst>
              <a:ext uri="{FF2B5EF4-FFF2-40B4-BE49-F238E27FC236}">
                <a16:creationId xmlns:a16="http://schemas.microsoft.com/office/drawing/2014/main" id="{6D2964E2-9BE9-453B-8C35-149BF7C0C35E}"/>
              </a:ext>
            </a:extLst>
          </p:cNvPr>
          <p:cNvCxnSpPr>
            <a:cxnSpLocks/>
          </p:cNvCxnSpPr>
          <p:nvPr/>
        </p:nvCxnSpPr>
        <p:spPr>
          <a:xfrm>
            <a:off x="3499200" y="2467164"/>
            <a:ext cx="0" cy="33990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接點 49">
            <a:extLst>
              <a:ext uri="{FF2B5EF4-FFF2-40B4-BE49-F238E27FC236}">
                <a16:creationId xmlns:a16="http://schemas.microsoft.com/office/drawing/2014/main" id="{29BD3EEA-C1E7-4900-8CF4-B5CF191D5D60}"/>
              </a:ext>
            </a:extLst>
          </p:cNvPr>
          <p:cNvCxnSpPr>
            <a:cxnSpLocks/>
          </p:cNvCxnSpPr>
          <p:nvPr/>
        </p:nvCxnSpPr>
        <p:spPr>
          <a:xfrm>
            <a:off x="3509138" y="4284592"/>
            <a:ext cx="0" cy="23336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ADCB6C2A-D196-42C0-8E94-3F32FC3B05AE}"/>
              </a:ext>
            </a:extLst>
          </p:cNvPr>
          <p:cNvCxnSpPr>
            <a:cxnSpLocks/>
          </p:cNvCxnSpPr>
          <p:nvPr/>
        </p:nvCxnSpPr>
        <p:spPr>
          <a:xfrm>
            <a:off x="6215756" y="2060284"/>
            <a:ext cx="1" cy="41437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接點 54">
            <a:extLst>
              <a:ext uri="{FF2B5EF4-FFF2-40B4-BE49-F238E27FC236}">
                <a16:creationId xmlns:a16="http://schemas.microsoft.com/office/drawing/2014/main" id="{7B744DB1-A957-488B-AA5B-0CBD2AC91DF9}"/>
              </a:ext>
            </a:extLst>
          </p:cNvPr>
          <p:cNvCxnSpPr>
            <a:cxnSpLocks/>
          </p:cNvCxnSpPr>
          <p:nvPr/>
        </p:nvCxnSpPr>
        <p:spPr>
          <a:xfrm>
            <a:off x="3499200" y="3406290"/>
            <a:ext cx="0" cy="313148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接點 56">
            <a:extLst>
              <a:ext uri="{FF2B5EF4-FFF2-40B4-BE49-F238E27FC236}">
                <a16:creationId xmlns:a16="http://schemas.microsoft.com/office/drawing/2014/main" id="{FB7F940A-40FC-47E5-9869-E61E949A102B}"/>
              </a:ext>
            </a:extLst>
          </p:cNvPr>
          <p:cNvCxnSpPr>
            <a:cxnSpLocks/>
          </p:cNvCxnSpPr>
          <p:nvPr/>
        </p:nvCxnSpPr>
        <p:spPr>
          <a:xfrm>
            <a:off x="6195671" y="1029356"/>
            <a:ext cx="0" cy="47307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接點 59">
            <a:extLst>
              <a:ext uri="{FF2B5EF4-FFF2-40B4-BE49-F238E27FC236}">
                <a16:creationId xmlns:a16="http://schemas.microsoft.com/office/drawing/2014/main" id="{DE0A4335-3625-4BFC-AD20-D4B04D474FE1}"/>
              </a:ext>
            </a:extLst>
          </p:cNvPr>
          <p:cNvCxnSpPr>
            <a:cxnSpLocks/>
          </p:cNvCxnSpPr>
          <p:nvPr/>
        </p:nvCxnSpPr>
        <p:spPr>
          <a:xfrm>
            <a:off x="8892142" y="3406291"/>
            <a:ext cx="0" cy="503237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接點 60">
            <a:extLst>
              <a:ext uri="{FF2B5EF4-FFF2-40B4-BE49-F238E27FC236}">
                <a16:creationId xmlns:a16="http://schemas.microsoft.com/office/drawing/2014/main" id="{8F46A89E-0ECE-45F0-A4E6-2CD37BC4EE31}"/>
              </a:ext>
            </a:extLst>
          </p:cNvPr>
          <p:cNvCxnSpPr>
            <a:cxnSpLocks/>
          </p:cNvCxnSpPr>
          <p:nvPr/>
        </p:nvCxnSpPr>
        <p:spPr>
          <a:xfrm>
            <a:off x="6588678" y="3919465"/>
            <a:ext cx="0" cy="306388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42E2CF53-C7A1-4751-9243-B86ECA8B945D}"/>
              </a:ext>
            </a:extLst>
          </p:cNvPr>
          <p:cNvCxnSpPr>
            <a:cxnSpLocks/>
          </p:cNvCxnSpPr>
          <p:nvPr/>
        </p:nvCxnSpPr>
        <p:spPr>
          <a:xfrm>
            <a:off x="8892140" y="3919466"/>
            <a:ext cx="0" cy="28892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77DBE82C-E443-4D39-82B7-766A964E01F5}"/>
              </a:ext>
            </a:extLst>
          </p:cNvPr>
          <p:cNvCxnSpPr>
            <a:cxnSpLocks/>
          </p:cNvCxnSpPr>
          <p:nvPr/>
        </p:nvCxnSpPr>
        <p:spPr>
          <a:xfrm>
            <a:off x="9971640" y="3919466"/>
            <a:ext cx="0" cy="28892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接點 63">
            <a:extLst>
              <a:ext uri="{FF2B5EF4-FFF2-40B4-BE49-F238E27FC236}">
                <a16:creationId xmlns:a16="http://schemas.microsoft.com/office/drawing/2014/main" id="{199EB295-0F28-4202-892D-4FED94782AEB}"/>
              </a:ext>
            </a:extLst>
          </p:cNvPr>
          <p:cNvCxnSpPr>
            <a:cxnSpLocks/>
          </p:cNvCxnSpPr>
          <p:nvPr/>
        </p:nvCxnSpPr>
        <p:spPr>
          <a:xfrm>
            <a:off x="7955515" y="3919465"/>
            <a:ext cx="0" cy="261938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接點 65">
            <a:extLst>
              <a:ext uri="{FF2B5EF4-FFF2-40B4-BE49-F238E27FC236}">
                <a16:creationId xmlns:a16="http://schemas.microsoft.com/office/drawing/2014/main" id="{FF081DB5-93B4-4B60-B154-ADCA0899FFA3}"/>
              </a:ext>
            </a:extLst>
          </p:cNvPr>
          <p:cNvCxnSpPr>
            <a:cxnSpLocks/>
          </p:cNvCxnSpPr>
          <p:nvPr/>
        </p:nvCxnSpPr>
        <p:spPr>
          <a:xfrm>
            <a:off x="6515654" y="3919465"/>
            <a:ext cx="475297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接點 55">
            <a:extLst>
              <a:ext uri="{FF2B5EF4-FFF2-40B4-BE49-F238E27FC236}">
                <a16:creationId xmlns:a16="http://schemas.microsoft.com/office/drawing/2014/main" id="{C3808C0A-F03C-4D8E-A1DB-3EC5C445F6CA}"/>
              </a:ext>
            </a:extLst>
          </p:cNvPr>
          <p:cNvCxnSpPr>
            <a:cxnSpLocks/>
          </p:cNvCxnSpPr>
          <p:nvPr/>
        </p:nvCxnSpPr>
        <p:spPr>
          <a:xfrm>
            <a:off x="11197190" y="3919465"/>
            <a:ext cx="0" cy="261938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矩形 72">
            <a:extLst>
              <a:ext uri="{FF2B5EF4-FFF2-40B4-BE49-F238E27FC236}">
                <a16:creationId xmlns:a16="http://schemas.microsoft.com/office/drawing/2014/main" id="{6C53701D-0BCF-42B1-91BD-614A26172BAA}"/>
              </a:ext>
            </a:extLst>
          </p:cNvPr>
          <p:cNvSpPr/>
          <p:nvPr/>
        </p:nvSpPr>
        <p:spPr bwMode="auto">
          <a:xfrm>
            <a:off x="10547904" y="4208390"/>
            <a:ext cx="720725" cy="412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TW" sz="20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銅匠</a:t>
            </a:r>
          </a:p>
          <a:p>
            <a:pPr algn="ctr">
              <a:defRPr/>
            </a:pPr>
            <a:endParaRPr lang="zh-TW" altLang="en-US" sz="20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97637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ADD4BA-48AB-4C5B-B237-C7058948D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未來願景</a:t>
            </a:r>
            <a:r>
              <a:rPr lang="en-US" altLang="zh-TW" sz="6000" dirty="0">
                <a:solidFill>
                  <a:srgbClr val="00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dirty="0">
                <a:solidFill>
                  <a:srgbClr val="00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航海</a:t>
            </a:r>
            <a:r>
              <a:rPr lang="en-US" altLang="zh-TW" sz="6000" dirty="0">
                <a:solidFill>
                  <a:srgbClr val="00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6000" dirty="0">
              <a:solidFill>
                <a:srgbClr val="00FF00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1E16E1A-53A2-44F4-913C-B6C4E3F4C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62" y="2096064"/>
            <a:ext cx="12046226" cy="4152336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未來出路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海運公司、海巡單位、海軍等公務部門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乙級船員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助理級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:5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~14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萬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水手、舵工、水手長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甲級船員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操作級、管理級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:14~25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萬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三副、二副、大副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船長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管理級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):25~37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萬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領港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引水人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):45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萬以上，最高年薪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2000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萬</a:t>
            </a:r>
          </a:p>
        </p:txBody>
      </p:sp>
    </p:spTree>
    <p:extLst>
      <p:ext uri="{BB962C8B-B14F-4D97-AF65-F5344CB8AC3E}">
        <p14:creationId xmlns:p14="http://schemas.microsoft.com/office/powerpoint/2010/main" val="16818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376C448-5235-47CF-BD41-390A401FD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37405" y="-148810"/>
            <a:ext cx="10353761" cy="1326321"/>
          </a:xfrm>
        </p:spPr>
        <p:txBody>
          <a:bodyPr>
            <a:normAutofit/>
          </a:bodyPr>
          <a:lstStyle/>
          <a:p>
            <a:r>
              <a:rPr lang="zh-TW" altLang="en-US" sz="54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未來光輝前景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785E02D-8A81-42F1-BE01-9FCCE7E02E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100" y="0"/>
            <a:ext cx="6311900" cy="6858000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ADBA18C-ABA6-4D38-83C5-B48E25FE7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928" y="1028700"/>
            <a:ext cx="3603949" cy="58293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D86369FE-6143-457A-AB44-7BE4DEFF10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803" y="1028700"/>
            <a:ext cx="2931797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263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483A514-A165-43D4-AC39-D77932748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4">
            <a:extLst>
              <a:ext uri="{FF2B5EF4-FFF2-40B4-BE49-F238E27FC236}">
                <a16:creationId xmlns:a16="http://schemas.microsoft.com/office/drawing/2014/main" id="{2E402402-9CEC-429C-B78D-E99FCEFD96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9682" y="-224824"/>
            <a:ext cx="13944600" cy="10604500"/>
          </a:xfrm>
        </p:spPr>
      </p:pic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DF6A6D7C-651B-44B4-BE04-B70A6F695A39}"/>
              </a:ext>
            </a:extLst>
          </p:cNvPr>
          <p:cNvCxnSpPr/>
          <p:nvPr/>
        </p:nvCxnSpPr>
        <p:spPr>
          <a:xfrm>
            <a:off x="255373" y="4860324"/>
            <a:ext cx="65842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AA678196-1C67-4F0D-B38E-F0F44488DC1C}"/>
              </a:ext>
            </a:extLst>
          </p:cNvPr>
          <p:cNvCxnSpPr/>
          <p:nvPr/>
        </p:nvCxnSpPr>
        <p:spPr>
          <a:xfrm>
            <a:off x="255373" y="6392562"/>
            <a:ext cx="78259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1800298B-22A2-4AFB-BCDB-0FB2DF23AAF5}"/>
              </a:ext>
            </a:extLst>
          </p:cNvPr>
          <p:cNvCxnSpPr/>
          <p:nvPr/>
        </p:nvCxnSpPr>
        <p:spPr>
          <a:xfrm>
            <a:off x="1672281" y="6194854"/>
            <a:ext cx="35422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C8CB82D8-52CF-4551-B754-FAE45C9EDDCB}"/>
              </a:ext>
            </a:extLst>
          </p:cNvPr>
          <p:cNvCxnSpPr/>
          <p:nvPr/>
        </p:nvCxnSpPr>
        <p:spPr>
          <a:xfrm>
            <a:off x="1655805" y="4621427"/>
            <a:ext cx="37894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FCD89ABA-F532-4C0A-918C-694E76F50CA3}"/>
              </a:ext>
            </a:extLst>
          </p:cNvPr>
          <p:cNvCxnSpPr/>
          <p:nvPr/>
        </p:nvCxnSpPr>
        <p:spPr>
          <a:xfrm>
            <a:off x="11096368" y="4580238"/>
            <a:ext cx="42836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BEC73E80-74B1-41EF-8109-8DA12D1FEC0C}"/>
              </a:ext>
            </a:extLst>
          </p:cNvPr>
          <p:cNvCxnSpPr/>
          <p:nvPr/>
        </p:nvCxnSpPr>
        <p:spPr>
          <a:xfrm flipH="1">
            <a:off x="11030465" y="6194854"/>
            <a:ext cx="576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0E269345-28F0-4D2D-95C6-92CAFB8320E5}"/>
              </a:ext>
            </a:extLst>
          </p:cNvPr>
          <p:cNvCxnSpPr/>
          <p:nvPr/>
        </p:nvCxnSpPr>
        <p:spPr>
          <a:xfrm>
            <a:off x="11096368" y="6194854"/>
            <a:ext cx="42836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76774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B9F1ADD-65CF-4A0F-9F47-8EB7542DD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未來願景</a:t>
            </a:r>
            <a:r>
              <a:rPr lang="en-US" altLang="zh-TW" sz="6000" dirty="0">
                <a:solidFill>
                  <a:srgbClr val="00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dirty="0">
                <a:solidFill>
                  <a:srgbClr val="00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輪機</a:t>
            </a:r>
            <a:r>
              <a:rPr lang="en-US" altLang="zh-TW" sz="6000" dirty="0">
                <a:solidFill>
                  <a:srgbClr val="00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6000" dirty="0">
              <a:solidFill>
                <a:srgbClr val="00FF00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C99CB6C-1E4B-427F-A8F8-FAB1EAC81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8" y="2096064"/>
            <a:ext cx="11873948" cy="4152336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未來出路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海運公司、海巡單位、海軍等公務部門、造船修船廠及任何有關船舶維修工作等。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乙級船員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助理級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~14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萬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下手、加油機匠、加油長、機匠長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甲級船員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操作級、管理級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:14~25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萬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三管、二管、大管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輪機長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管理級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): :25~35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萬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2632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C574476-5DA5-8547-952D-39938FCCF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id="{C1B41DAF-5610-054A-8E41-12CF6278DC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0954"/>
            <a:ext cx="5301310" cy="6003230"/>
          </a:xfrm>
        </p:spPr>
      </p:pic>
      <p:pic>
        <p:nvPicPr>
          <p:cNvPr id="5" name="圖片 5">
            <a:extLst>
              <a:ext uri="{FF2B5EF4-FFF2-40B4-BE49-F238E27FC236}">
                <a16:creationId xmlns:a16="http://schemas.microsoft.com/office/drawing/2014/main" id="{E84919E3-8090-344B-9BF5-506C14860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478" y="0"/>
            <a:ext cx="7084007" cy="657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621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圖片 2">
            <a:extLst>
              <a:ext uri="{FF2B5EF4-FFF2-40B4-BE49-F238E27FC236}">
                <a16:creationId xmlns:a16="http://schemas.microsoft.com/office/drawing/2014/main" id="{FFED94B3-C2CF-45E2-AFE5-0F4A176B31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FB5C835-CF6E-43E4-9DC9-1A793BDF6C1E}"/>
              </a:ext>
            </a:extLst>
          </p:cNvPr>
          <p:cNvSpPr txBox="1"/>
          <p:nvPr/>
        </p:nvSpPr>
        <p:spPr>
          <a:xfrm>
            <a:off x="6672064" y="260649"/>
            <a:ext cx="2664296" cy="4616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溫哥華海員俱樂部</a:t>
            </a:r>
          </a:p>
        </p:txBody>
      </p:sp>
    </p:spTree>
    <p:extLst>
      <p:ext uri="{BB962C8B-B14F-4D97-AF65-F5344CB8AC3E}">
        <p14:creationId xmlns:p14="http://schemas.microsoft.com/office/powerpoint/2010/main" val="12139127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圖片 6">
            <a:extLst>
              <a:ext uri="{FF2B5EF4-FFF2-40B4-BE49-F238E27FC236}">
                <a16:creationId xmlns:a16="http://schemas.microsoft.com/office/drawing/2014/main" id="{3074E233-5179-4F80-B3DD-F24949F85905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45720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圖片 8">
            <a:extLst>
              <a:ext uri="{FF2B5EF4-FFF2-40B4-BE49-F238E27FC236}">
                <a16:creationId xmlns:a16="http://schemas.microsoft.com/office/drawing/2014/main" id="{8D0CC409-5BDE-461E-9F10-394474498476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"/>
            <a:ext cx="45720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圖片 10">
            <a:extLst>
              <a:ext uri="{FF2B5EF4-FFF2-40B4-BE49-F238E27FC236}">
                <a16:creationId xmlns:a16="http://schemas.microsoft.com/office/drawing/2014/main" id="{410A53F1-DA1C-4692-B57B-D77BB371287B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19476"/>
            <a:ext cx="4572000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圖片 12">
            <a:extLst>
              <a:ext uri="{FF2B5EF4-FFF2-40B4-BE49-F238E27FC236}">
                <a16:creationId xmlns:a16="http://schemas.microsoft.com/office/drawing/2014/main" id="{25219577-2F0B-48E7-B45C-FC11C1D79173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19476"/>
            <a:ext cx="4572000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986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>
            <a:extLst>
              <a:ext uri="{FF2B5EF4-FFF2-40B4-BE49-F238E27FC236}">
                <a16:creationId xmlns:a16="http://schemas.microsoft.com/office/drawing/2014/main" id="{965936C1-CDE1-4C3A-98D9-08AFC73EC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zh-TW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油輪</a:t>
            </a:r>
            <a:r>
              <a:rPr lang="en-US" altLang="zh-TW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左</a:t>
            </a:r>
            <a:r>
              <a:rPr lang="en-US" altLang="zh-TW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、散裝輪</a:t>
            </a:r>
            <a:r>
              <a:rPr lang="en-US" altLang="zh-TW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右</a:t>
            </a:r>
            <a:r>
              <a:rPr lang="en-US" altLang="zh-TW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1747" name="Picture 5" descr="China_Pioneer_2B">
            <a:extLst>
              <a:ext uri="{FF2B5EF4-FFF2-40B4-BE49-F238E27FC236}">
                <a16:creationId xmlns:a16="http://schemas.microsoft.com/office/drawing/2014/main" id="{497FFC33-005E-45CE-B9E5-563BC2BF0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93964"/>
            <a:ext cx="4884876" cy="379370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6" descr="british_pioneer_2400x1800-kl">
            <a:extLst>
              <a:ext uri="{FF2B5EF4-FFF2-40B4-BE49-F238E27FC236}">
                <a16:creationId xmlns:a16="http://schemas.microsoft.com/office/drawing/2014/main" id="{8032BB6B-DEB6-440C-AF88-A6099F9A0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48" y="2476502"/>
            <a:ext cx="4884877" cy="384328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6389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圖片 2">
            <a:extLst>
              <a:ext uri="{FF2B5EF4-FFF2-40B4-BE49-F238E27FC236}">
                <a16:creationId xmlns:a16="http://schemas.microsoft.com/office/drawing/2014/main" id="{998B84CB-1819-45C1-AA7A-251E67803D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59C8FF2D-8597-4F0D-888A-8DEF7A58F927}"/>
              </a:ext>
            </a:extLst>
          </p:cNvPr>
          <p:cNvSpPr txBox="1"/>
          <p:nvPr/>
        </p:nvSpPr>
        <p:spPr>
          <a:xfrm>
            <a:off x="5879976" y="332657"/>
            <a:ext cx="2448272" cy="4616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溫哥華，加拿大</a:t>
            </a:r>
          </a:p>
        </p:txBody>
      </p:sp>
    </p:spTree>
    <p:extLst>
      <p:ext uri="{BB962C8B-B14F-4D97-AF65-F5344CB8AC3E}">
        <p14:creationId xmlns:p14="http://schemas.microsoft.com/office/powerpoint/2010/main" val="39458503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圖片 2">
            <a:extLst>
              <a:ext uri="{FF2B5EF4-FFF2-40B4-BE49-F238E27FC236}">
                <a16:creationId xmlns:a16="http://schemas.microsoft.com/office/drawing/2014/main" id="{F036DA52-0E25-43C1-9908-8FFCA6CD2C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361CD64A-FFC9-4DE7-8C99-1240089F6724}"/>
              </a:ext>
            </a:extLst>
          </p:cNvPr>
          <p:cNvSpPr txBox="1"/>
          <p:nvPr/>
        </p:nvSpPr>
        <p:spPr>
          <a:xfrm>
            <a:off x="4367808" y="404665"/>
            <a:ext cx="1224136" cy="4616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愛琴海</a:t>
            </a:r>
          </a:p>
        </p:txBody>
      </p:sp>
    </p:spTree>
    <p:extLst>
      <p:ext uri="{BB962C8B-B14F-4D97-AF65-F5344CB8AC3E}">
        <p14:creationId xmlns:p14="http://schemas.microsoft.com/office/powerpoint/2010/main" val="41875779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圖片 2">
            <a:extLst>
              <a:ext uri="{FF2B5EF4-FFF2-40B4-BE49-F238E27FC236}">
                <a16:creationId xmlns:a16="http://schemas.microsoft.com/office/drawing/2014/main" id="{154DCCAD-4E1B-4625-93BB-EB90595146D9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7091363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圖片 4">
            <a:extLst>
              <a:ext uri="{FF2B5EF4-FFF2-40B4-BE49-F238E27FC236}">
                <a16:creationId xmlns:a16="http://schemas.microsoft.com/office/drawing/2014/main" id="{DA8CD019-2CF3-44BE-9286-17C19DF482C8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3581400"/>
            <a:ext cx="442753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4125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圖片 2">
            <a:extLst>
              <a:ext uri="{FF2B5EF4-FFF2-40B4-BE49-F238E27FC236}">
                <a16:creationId xmlns:a16="http://schemas.microsoft.com/office/drawing/2014/main" id="{8F82754B-E56A-48DD-B7A1-7F12E1F154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CB509FE4-1FFC-4EE4-BEF5-5F382C5E243F}"/>
              </a:ext>
            </a:extLst>
          </p:cNvPr>
          <p:cNvSpPr txBox="1"/>
          <p:nvPr/>
        </p:nvSpPr>
        <p:spPr>
          <a:xfrm>
            <a:off x="3863752" y="332657"/>
            <a:ext cx="1584176" cy="4616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伊斯坦堡</a:t>
            </a:r>
          </a:p>
        </p:txBody>
      </p:sp>
    </p:spTree>
    <p:extLst>
      <p:ext uri="{BB962C8B-B14F-4D97-AF65-F5344CB8AC3E}">
        <p14:creationId xmlns:p14="http://schemas.microsoft.com/office/powerpoint/2010/main" val="15063553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圖片 2">
            <a:extLst>
              <a:ext uri="{FF2B5EF4-FFF2-40B4-BE49-F238E27FC236}">
                <a16:creationId xmlns:a16="http://schemas.microsoft.com/office/drawing/2014/main" id="{A5ED5533-488C-412E-8CB4-50EF2FE86B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D6AD6F03-3728-4979-957C-085870BDE53C}"/>
              </a:ext>
            </a:extLst>
          </p:cNvPr>
          <p:cNvSpPr txBox="1"/>
          <p:nvPr/>
        </p:nvSpPr>
        <p:spPr>
          <a:xfrm>
            <a:off x="1919536" y="908721"/>
            <a:ext cx="2376264" cy="4616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博斯普魯斯海峽</a:t>
            </a:r>
          </a:p>
        </p:txBody>
      </p:sp>
    </p:spTree>
    <p:extLst>
      <p:ext uri="{BB962C8B-B14F-4D97-AF65-F5344CB8AC3E}">
        <p14:creationId xmlns:p14="http://schemas.microsoft.com/office/powerpoint/2010/main" val="41134923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圖片 2">
            <a:extLst>
              <a:ext uri="{FF2B5EF4-FFF2-40B4-BE49-F238E27FC236}">
                <a16:creationId xmlns:a16="http://schemas.microsoft.com/office/drawing/2014/main" id="{01272D31-4736-4D77-B371-E0F0AA24FF99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45720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圖片 6">
            <a:extLst>
              <a:ext uri="{FF2B5EF4-FFF2-40B4-BE49-F238E27FC236}">
                <a16:creationId xmlns:a16="http://schemas.microsoft.com/office/drawing/2014/main" id="{5A61FF31-6C94-496D-ADF0-8493A14FC25C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19476"/>
            <a:ext cx="4572000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圖片 8">
            <a:extLst>
              <a:ext uri="{FF2B5EF4-FFF2-40B4-BE49-F238E27FC236}">
                <a16:creationId xmlns:a16="http://schemas.microsoft.com/office/drawing/2014/main" id="{6FD146C4-2DA5-43BC-818A-EF55E91214DB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5826"/>
            <a:ext cx="45720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圖片 10">
            <a:extLst>
              <a:ext uri="{FF2B5EF4-FFF2-40B4-BE49-F238E27FC236}">
                <a16:creationId xmlns:a16="http://schemas.microsoft.com/office/drawing/2014/main" id="{9B860EE2-841F-4602-992A-DD85DD607F50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763"/>
            <a:ext cx="4572000" cy="34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圖片 4">
            <a:extLst>
              <a:ext uri="{FF2B5EF4-FFF2-40B4-BE49-F238E27FC236}">
                <a16:creationId xmlns:a16="http://schemas.microsoft.com/office/drawing/2014/main" id="{9DB6DFEB-67F3-4602-8E5C-C62C030E1BC4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64" y="2257426"/>
            <a:ext cx="341947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1954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圖片 2">
            <a:extLst>
              <a:ext uri="{FF2B5EF4-FFF2-40B4-BE49-F238E27FC236}">
                <a16:creationId xmlns:a16="http://schemas.microsoft.com/office/drawing/2014/main" id="{7DB37341-42E7-46A2-A009-6E6188725649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7091363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圖片 4">
            <a:extLst>
              <a:ext uri="{FF2B5EF4-FFF2-40B4-BE49-F238E27FC236}">
                <a16:creationId xmlns:a16="http://schemas.microsoft.com/office/drawing/2014/main" id="{46CC4FAB-DABF-4B64-B833-D2D3BEDC747C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3581400"/>
            <a:ext cx="442753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A57CB861-B0D7-4DEC-A81E-713DF1841538}"/>
              </a:ext>
            </a:extLst>
          </p:cNvPr>
          <p:cNvSpPr txBox="1"/>
          <p:nvPr/>
        </p:nvSpPr>
        <p:spPr>
          <a:xfrm>
            <a:off x="4799856" y="188641"/>
            <a:ext cx="2376264" cy="4616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達達尼爾海峽</a:t>
            </a:r>
          </a:p>
        </p:txBody>
      </p:sp>
    </p:spTree>
    <p:extLst>
      <p:ext uri="{BB962C8B-B14F-4D97-AF65-F5344CB8AC3E}">
        <p14:creationId xmlns:p14="http://schemas.microsoft.com/office/powerpoint/2010/main" val="11213227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圖片 2">
            <a:extLst>
              <a:ext uri="{FF2B5EF4-FFF2-40B4-BE49-F238E27FC236}">
                <a16:creationId xmlns:a16="http://schemas.microsoft.com/office/drawing/2014/main" id="{D3E6D7F9-F56B-4307-9160-5E18487712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92772C1E-060A-490C-BF8A-ABD7FC5A2C16}"/>
              </a:ext>
            </a:extLst>
          </p:cNvPr>
          <p:cNvSpPr txBox="1"/>
          <p:nvPr/>
        </p:nvSpPr>
        <p:spPr>
          <a:xfrm>
            <a:off x="4223792" y="332657"/>
            <a:ext cx="1728192" cy="4616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蘇伊士運河</a:t>
            </a:r>
          </a:p>
        </p:txBody>
      </p:sp>
    </p:spTree>
    <p:extLst>
      <p:ext uri="{BB962C8B-B14F-4D97-AF65-F5344CB8AC3E}">
        <p14:creationId xmlns:p14="http://schemas.microsoft.com/office/powerpoint/2010/main" val="9599040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圖片 2">
            <a:extLst>
              <a:ext uri="{FF2B5EF4-FFF2-40B4-BE49-F238E27FC236}">
                <a16:creationId xmlns:a16="http://schemas.microsoft.com/office/drawing/2014/main" id="{F829F5FD-3735-4DCC-B4BE-DE9954D769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7091363" cy="531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圖片 4">
            <a:extLst>
              <a:ext uri="{FF2B5EF4-FFF2-40B4-BE49-F238E27FC236}">
                <a16:creationId xmlns:a16="http://schemas.microsoft.com/office/drawing/2014/main" id="{2B8B4419-3EC4-48A5-85E7-2D76CB957E3C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3581400"/>
            <a:ext cx="442753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7B3B12F7-1D31-4375-BA39-E57DD92EE133}"/>
              </a:ext>
            </a:extLst>
          </p:cNvPr>
          <p:cNvSpPr txBox="1"/>
          <p:nvPr/>
        </p:nvSpPr>
        <p:spPr>
          <a:xfrm>
            <a:off x="4655840" y="188641"/>
            <a:ext cx="2376264" cy="4616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尤茲尼，烏克蘭</a:t>
            </a:r>
          </a:p>
        </p:txBody>
      </p:sp>
    </p:spTree>
    <p:extLst>
      <p:ext uri="{BB962C8B-B14F-4D97-AF65-F5344CB8AC3E}">
        <p14:creationId xmlns:p14="http://schemas.microsoft.com/office/powerpoint/2010/main" val="36330423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圖片 2">
            <a:extLst>
              <a:ext uri="{FF2B5EF4-FFF2-40B4-BE49-F238E27FC236}">
                <a16:creationId xmlns:a16="http://schemas.microsoft.com/office/drawing/2014/main" id="{37C9B591-7F5F-45A0-A93B-B808D7DC7A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7091363" cy="531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圖片 4">
            <a:extLst>
              <a:ext uri="{FF2B5EF4-FFF2-40B4-BE49-F238E27FC236}">
                <a16:creationId xmlns:a16="http://schemas.microsoft.com/office/drawing/2014/main" id="{4741E1EC-45A3-4543-AFA9-62F3E484178E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3581400"/>
            <a:ext cx="442753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451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75D9D09-276B-4994-A4A6-1A5DE3E21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大綱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9F39920-A536-46DF-8F6D-918512AAB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3924908"/>
          </a:xfrm>
        </p:spPr>
        <p:txBody>
          <a:bodyPr>
            <a:noAutofit/>
          </a:bodyPr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招生科別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學校特色及交通資訊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入學與聯絡方式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航海、輪機科課程教學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未來願景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3789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1590C4EB-70FB-4ACC-8E20-2032B3FAF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821" y="2765839"/>
            <a:ext cx="10353761" cy="1326321"/>
          </a:xfrm>
        </p:spPr>
        <p:txBody>
          <a:bodyPr>
            <a:normAutofit fontScale="90000"/>
          </a:bodyPr>
          <a:lstStyle/>
          <a:p>
            <a:r>
              <a:rPr lang="zh-TW" altLang="en-US" sz="6600" dirty="0">
                <a:latin typeface="標楷體" panose="03000509000000000000" pitchFamily="65" charset="-120"/>
                <a:ea typeface="標楷體" panose="03000509000000000000" pitchFamily="65" charset="-120"/>
              </a:rPr>
              <a:t>謝謝聆聽</a:t>
            </a:r>
            <a:br>
              <a:rPr lang="en-US" altLang="zh-TW" sz="6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600" dirty="0">
                <a:latin typeface="標楷體" panose="03000509000000000000" pitchFamily="65" charset="-120"/>
                <a:ea typeface="標楷體" panose="03000509000000000000" pitchFamily="65" charset="-120"/>
              </a:rPr>
              <a:t>中華商海歡迎你</a:t>
            </a:r>
          </a:p>
        </p:txBody>
      </p:sp>
    </p:spTree>
    <p:extLst>
      <p:ext uri="{BB962C8B-B14F-4D97-AF65-F5344CB8AC3E}">
        <p14:creationId xmlns:p14="http://schemas.microsoft.com/office/powerpoint/2010/main" val="276118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BA1068-32F9-406D-93D2-42FEE57BB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65652"/>
            <a:ext cx="10353761" cy="1326321"/>
          </a:xfrm>
        </p:spPr>
        <p:txBody>
          <a:bodyPr>
            <a:normAutofit/>
          </a:bodyPr>
          <a:lstStyle/>
          <a:p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招生科別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4D832F5-F467-489E-8954-99337A0AC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927" y="1370349"/>
            <a:ext cx="10911744" cy="4585399"/>
          </a:xfrm>
        </p:spPr>
        <p:txBody>
          <a:bodyPr>
            <a:normAutofit fontScale="25000" lnSpcReduction="20000"/>
          </a:bodyPr>
          <a:lstStyle/>
          <a:p>
            <a:r>
              <a:rPr lang="zh-TW" altLang="en-US" sz="1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航海科</a:t>
            </a:r>
            <a:r>
              <a:rPr lang="en-US" altLang="zh-TW" sz="12800" b="1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2800" b="1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三年免學雜費</a:t>
            </a:r>
            <a:r>
              <a:rPr lang="en-US" altLang="zh-TW" sz="12800" b="1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)(</a:t>
            </a:r>
            <a:r>
              <a:rPr lang="zh-TW" altLang="en-US" sz="12800" b="1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三年免住宿費</a:t>
            </a:r>
            <a:r>
              <a:rPr lang="en-US" altLang="zh-TW" sz="12800" b="1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sz="1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輪機科</a:t>
            </a:r>
            <a:r>
              <a:rPr lang="en-US" altLang="zh-TW" sz="12800" b="1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2800" b="1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三年免學雜費</a:t>
            </a:r>
            <a:r>
              <a:rPr lang="en-US" altLang="zh-TW" sz="12800" b="1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)(</a:t>
            </a:r>
            <a:r>
              <a:rPr lang="zh-TW" altLang="en-US" sz="12800" b="1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三年免住宿費</a:t>
            </a:r>
            <a:r>
              <a:rPr lang="en-US" altLang="zh-TW" sz="12800" b="1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sz="1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餐飲管理科</a:t>
            </a:r>
            <a:r>
              <a:rPr lang="en-US" altLang="zh-TW" sz="12800" b="1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2800" b="1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三年免學費</a:t>
            </a:r>
            <a:r>
              <a:rPr lang="en-US" altLang="zh-TW" sz="12800" b="1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)(</a:t>
            </a:r>
            <a:r>
              <a:rPr lang="zh-TW" altLang="en-US" sz="12800" b="1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三年免住宿費</a:t>
            </a:r>
            <a:r>
              <a:rPr lang="en-US" altLang="zh-TW" sz="12800" b="1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sz="1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餐飲建教班</a:t>
            </a:r>
            <a:r>
              <a:rPr lang="en-US" altLang="zh-TW" sz="12800" b="1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2800" b="1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三年免學雜費</a:t>
            </a:r>
            <a:r>
              <a:rPr lang="en-US" altLang="zh-TW" sz="12800" b="1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)(</a:t>
            </a:r>
            <a:r>
              <a:rPr lang="zh-TW" altLang="en-US" sz="12800" b="1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每月</a:t>
            </a:r>
            <a:r>
              <a:rPr lang="en-US" altLang="zh-TW" sz="12800" b="1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26000</a:t>
            </a:r>
            <a:r>
              <a:rPr lang="zh-TW" altLang="en-US" sz="12800" b="1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生活津貼</a:t>
            </a:r>
            <a:r>
              <a:rPr lang="en-US" altLang="zh-TW" sz="12800" b="1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altLang="zh-TW" sz="12800" b="1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r>
              <a:rPr lang="zh-TW" altLang="en-US" sz="1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</a:t>
            </a:r>
            <a:r>
              <a:rPr lang="en-US" altLang="zh-TW" sz="12800" b="1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2800" b="1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三年免住宿費</a:t>
            </a:r>
            <a:r>
              <a:rPr lang="en-US" altLang="zh-TW" sz="12800" b="1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>
              <a:buNone/>
            </a:pPr>
            <a:r>
              <a:rPr lang="zh-TW" altLang="en-US" sz="12800" b="1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新生入學制服</a:t>
            </a:r>
            <a:r>
              <a:rPr lang="en-US" altLang="zh-TW" sz="12800" b="1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12800" b="1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運動服免費一套</a:t>
            </a:r>
            <a:r>
              <a:rPr lang="en-US" altLang="zh-TW" sz="12800" b="1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12800" b="1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第一學年營養午餐免費</a:t>
            </a:r>
            <a:endParaRPr lang="en-US" altLang="zh-TW" sz="12800" b="1" u="sng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r>
              <a:rPr lang="zh-TW" altLang="en-US" sz="1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冷暖氣宿舍舍監管理與晚自習</a:t>
            </a:r>
            <a:endParaRPr lang="en-US" altLang="zh-TW" sz="1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1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●僅酌收水電維修費用原住民同學住宿與餐費政府補助每一學期</a:t>
            </a:r>
            <a:r>
              <a:rPr lang="en-US" altLang="zh-TW" sz="1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$14,600</a:t>
            </a:r>
            <a:r>
              <a:rPr lang="zh-TW" altLang="en-US" sz="1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元</a:t>
            </a:r>
            <a:endParaRPr lang="en-US" altLang="zh-TW" sz="12800" b="1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r>
              <a:rPr lang="zh-TW" altLang="en-US" sz="3600" b="1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endParaRPr lang="en-US" altLang="zh-TW" sz="3600" b="1" u="sng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600" b="1" u="sng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1553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1EC70AC4-3CA6-4F3A-8428-DCEB111AE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18662"/>
            <a:ext cx="10353761" cy="1326321"/>
          </a:xfrm>
        </p:spPr>
        <p:txBody>
          <a:bodyPr>
            <a:noAutofit/>
          </a:bodyPr>
          <a:lstStyle/>
          <a:p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學校特色</a:t>
            </a:r>
            <a:endParaRPr lang="zh-TW" altLang="en-US" sz="6000" dirty="0"/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EBC279E2-7FB8-4264-9DCD-590856816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286" y="1422963"/>
            <a:ext cx="11741426" cy="4543275"/>
          </a:xfrm>
        </p:spPr>
        <p:txBody>
          <a:bodyPr>
            <a:normAutofit fontScale="92500"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航海科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輪機科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~~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相關</a:t>
            </a:r>
            <a:r>
              <a:rPr lang="zh-TW" altLang="en-US" sz="28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乙級船員專業訓練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en-US" altLang="zh-TW" sz="28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STCW</a:t>
            </a:r>
            <a:r>
              <a:rPr lang="zh-TW" altLang="en-US" sz="28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國際證照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8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海外實習</a:t>
            </a:r>
            <a:r>
              <a:rPr lang="en-US" altLang="zh-TW" sz="28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日本鹿兒島、澎湖</a:t>
            </a:r>
            <a:r>
              <a:rPr lang="en-US" altLang="zh-TW" sz="28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全部免費。畢業後起薪乙級船員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8~11.4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萬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月。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餐飲管理科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~~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畢業取得</a:t>
            </a:r>
            <a:r>
              <a:rPr lang="zh-TW" altLang="en-US" sz="28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中、西餐丙級技術士證照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，本校有餐勤人員基本海事訓練課程，也可</a:t>
            </a:r>
            <a:r>
              <a:rPr lang="zh-TW" altLang="en-US" sz="28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受訓任職船舶廚工</a:t>
            </a:r>
            <a:r>
              <a:rPr lang="en-US" altLang="zh-TW" sz="28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8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船上餐勤人員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，待遇優厚。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105K~120K</a:t>
            </a: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餐飲建教班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~~</a:t>
            </a:r>
            <a:r>
              <a:rPr lang="en-US" altLang="zh-TW" sz="28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(3/3</a:t>
            </a:r>
            <a:r>
              <a:rPr lang="zh-TW" altLang="en-US" sz="28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輪調式建教合作</a:t>
            </a:r>
            <a:r>
              <a:rPr lang="en-US" altLang="zh-TW" sz="28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8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三個月職場實習</a:t>
            </a:r>
            <a:r>
              <a:rPr lang="en-US" altLang="zh-TW" sz="28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8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三個月在校學習</a:t>
            </a:r>
            <a:r>
              <a:rPr lang="en-US" altLang="zh-TW" sz="28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職場實習期間每月生活津貼最少有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23800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元，最高有廠商提供每月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26000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元。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本校</a:t>
            </a:r>
            <a:r>
              <a:rPr lang="zh-TW" altLang="en-US" sz="28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提供學生免費宿舍</a:t>
            </a:r>
            <a:r>
              <a:rPr lang="en-US" altLang="zh-TW" sz="28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僅酌收水電費及維修費</a:t>
            </a:r>
            <a:r>
              <a:rPr lang="en-US" altLang="zh-TW" sz="28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。歡迎有志趣的同學前來就讀，更能夠讓一般經濟弱勢、家庭弱勢和學習弱勢的同學有就學的機會。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27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sz="27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257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2A77045-CF20-4741-AD93-101E7DCCA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id="{6A482059-61BC-BB42-B923-9387DBA6CE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" y="35719"/>
            <a:ext cx="13170887" cy="6892764"/>
          </a:xfrm>
        </p:spPr>
      </p:pic>
    </p:spTree>
    <p:extLst>
      <p:ext uri="{BB962C8B-B14F-4D97-AF65-F5344CB8AC3E}">
        <p14:creationId xmlns:p14="http://schemas.microsoft.com/office/powerpoint/2010/main" val="461050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B3C7B3-45C6-9346-925B-8C43534C1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id="{54894942-9F7D-B748-9831-63E8CA2F67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366" y="-1"/>
            <a:ext cx="13701667" cy="7170539"/>
          </a:xfrm>
        </p:spPr>
      </p:pic>
    </p:spTree>
    <p:extLst>
      <p:ext uri="{BB962C8B-B14F-4D97-AF65-F5344CB8AC3E}">
        <p14:creationId xmlns:p14="http://schemas.microsoft.com/office/powerpoint/2010/main" val="19482807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TM04033921[[fn=大馬士革風]]</Template>
  <TotalTime>2558</TotalTime>
  <Words>1596</Words>
  <Application>Microsoft Office PowerPoint</Application>
  <PresentationFormat>寬螢幕</PresentationFormat>
  <Paragraphs>167</Paragraphs>
  <Slides>50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50</vt:i4>
      </vt:variant>
    </vt:vector>
  </HeadingPairs>
  <TitlesOfParts>
    <vt:vector size="61" baseType="lpstr">
      <vt:lpstr>MS PGothic</vt:lpstr>
      <vt:lpstr>Roboto</vt:lpstr>
      <vt:lpstr>新細明體</vt:lpstr>
      <vt:lpstr>標楷體</vt:lpstr>
      <vt:lpstr>Aldhabi</vt:lpstr>
      <vt:lpstr>Arial</vt:lpstr>
      <vt:lpstr>Bookman Old Style</vt:lpstr>
      <vt:lpstr>Calibri</vt:lpstr>
      <vt:lpstr>Rockwell</vt:lpstr>
      <vt:lpstr>Times New Roman</vt:lpstr>
      <vt:lpstr>Damask</vt:lpstr>
      <vt:lpstr>    中華商業海事職業學校                   Chung Hwa Commercial Maritime Vocational Senior High School</vt:lpstr>
      <vt:lpstr>貨櫃輪(長榮航運公司)</vt:lpstr>
      <vt:lpstr>貨櫃輪(陽明海運公司)</vt:lpstr>
      <vt:lpstr>油輪(左)、散裝輪(右)</vt:lpstr>
      <vt:lpstr>大綱</vt:lpstr>
      <vt:lpstr>招生科別</vt:lpstr>
      <vt:lpstr>學校特色</vt:lpstr>
      <vt:lpstr>PowerPoint 簡報</vt:lpstr>
      <vt:lpstr>PowerPoint 簡報</vt:lpstr>
      <vt:lpstr>PowerPoint 簡報</vt:lpstr>
      <vt:lpstr>國際證照</vt:lpstr>
      <vt:lpstr>特色課程</vt:lpstr>
      <vt:lpstr>專業課程</vt:lpstr>
      <vt:lpstr>專業設備</vt:lpstr>
      <vt:lpstr>本校特色社團介紹</vt:lpstr>
      <vt:lpstr>PowerPoint 簡報</vt:lpstr>
      <vt:lpstr>放眼全國繁星 唯一百萬年薪</vt:lpstr>
      <vt:lpstr>春保森拉天時鎢鋼集團廖萬隆總裁 鴻海科技集團郭台銘董事長 兩大企業家助你就學圓夢</vt:lpstr>
      <vt:lpstr>交通方式</vt:lpstr>
      <vt:lpstr>入學與聯絡方式</vt:lpstr>
      <vt:lpstr>航海科專業課程</vt:lpstr>
      <vt:lpstr>輪機科專業課程</vt:lpstr>
      <vt:lpstr>台華輪（澎湖教學海上實習）</vt:lpstr>
      <vt:lpstr>PowerPoint 簡報</vt:lpstr>
      <vt:lpstr>PowerPoint 簡報</vt:lpstr>
      <vt:lpstr>PowerPoint 簡報</vt:lpstr>
      <vt:lpstr>PowerPoint 簡報</vt:lpstr>
      <vt:lpstr>PowerPoint 簡報</vt:lpstr>
      <vt:lpstr>基本安全訓練(四小證)</vt:lpstr>
      <vt:lpstr>PowerPoint 簡報</vt:lpstr>
      <vt:lpstr>STCW國際職業證照認證與專業訓練</vt:lpstr>
      <vt:lpstr>PowerPoint 簡報</vt:lpstr>
      <vt:lpstr>未來願景(航海)</vt:lpstr>
      <vt:lpstr>未來光輝前景</vt:lpstr>
      <vt:lpstr>PowerPoint 簡報</vt:lpstr>
      <vt:lpstr>未來願景(輪機)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謝謝聆聽 中華商海歡迎你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中華商業海事職業學校</dc:title>
  <dc:creator>Fong Wei You</dc:creator>
  <cp:lastModifiedBy>user</cp:lastModifiedBy>
  <cp:revision>117</cp:revision>
  <dcterms:created xsi:type="dcterms:W3CDTF">2018-05-27T05:07:07Z</dcterms:created>
  <dcterms:modified xsi:type="dcterms:W3CDTF">2022-12-23T00:26:52Z</dcterms:modified>
</cp:coreProperties>
</file>